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</p:sldIdLst>
  <p:sldSz cx="51206400" cy="288036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A9ABE"/>
    <a:srgbClr val="9AFBFD"/>
    <a:srgbClr val="92EDEE"/>
    <a:srgbClr val="7BC8CA"/>
    <a:srgbClr val="0432FF"/>
    <a:srgbClr val="73FE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5F1484F-15DE-47FB-80D6-163B0A0DE155}" v="3" dt="2020-06-12T15:25:30.45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099"/>
    <p:restoredTop sz="96327"/>
  </p:normalViewPr>
  <p:slideViewPr>
    <p:cSldViewPr snapToGrid="0" snapToObjects="1">
      <p:cViewPr>
        <p:scale>
          <a:sx n="40" d="100"/>
          <a:sy n="40" d="100"/>
        </p:scale>
        <p:origin x="144" y="-22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7" Type="http://schemas.microsoft.com/office/2015/10/relationships/revisionInfo" Target="revisionInfo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jpeg>
</file>

<file path=ppt/media/image2.png>
</file>

<file path=ppt/media/image3.png>
</file>

<file path=ppt/media/image4.tiff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400800" y="4713925"/>
            <a:ext cx="38404800" cy="10027920"/>
          </a:xfrm>
        </p:spPr>
        <p:txBody>
          <a:bodyPr anchor="b"/>
          <a:lstStyle>
            <a:lvl1pPr algn="ctr">
              <a:defRPr sz="25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400800" y="15128560"/>
            <a:ext cx="38404800" cy="6954200"/>
          </a:xfrm>
        </p:spPr>
        <p:txBody>
          <a:bodyPr/>
          <a:lstStyle>
            <a:lvl1pPr marL="0" indent="0" algn="ctr">
              <a:buNone/>
              <a:defRPr sz="10080"/>
            </a:lvl1pPr>
            <a:lvl2pPr marL="1920240" indent="0" algn="ctr">
              <a:buNone/>
              <a:defRPr sz="8400"/>
            </a:lvl2pPr>
            <a:lvl3pPr marL="3840480" indent="0" algn="ctr">
              <a:buNone/>
              <a:defRPr sz="7560"/>
            </a:lvl3pPr>
            <a:lvl4pPr marL="5760720" indent="0" algn="ctr">
              <a:buNone/>
              <a:defRPr sz="6720"/>
            </a:lvl4pPr>
            <a:lvl5pPr marL="7680960" indent="0" algn="ctr">
              <a:buNone/>
              <a:defRPr sz="6720"/>
            </a:lvl5pPr>
            <a:lvl6pPr marL="9601200" indent="0" algn="ctr">
              <a:buNone/>
              <a:defRPr sz="6720"/>
            </a:lvl6pPr>
            <a:lvl7pPr marL="11521440" indent="0" algn="ctr">
              <a:buNone/>
              <a:defRPr sz="6720"/>
            </a:lvl7pPr>
            <a:lvl8pPr marL="13441680" indent="0" algn="ctr">
              <a:buNone/>
              <a:defRPr sz="6720"/>
            </a:lvl8pPr>
            <a:lvl9pPr marL="15361920" indent="0" algn="ctr">
              <a:buNone/>
              <a:defRPr sz="6720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433896-D36A-5D45-9189-7DF138E5D444}" type="datetimeFigureOut">
              <a:rPr lang="en-US" smtClean="0"/>
              <a:t>6/29/20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9A6B3F-C97A-A24C-B26B-09C437357A4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207766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433896-D36A-5D45-9189-7DF138E5D444}" type="datetimeFigureOut">
              <a:rPr lang="en-US" smtClean="0"/>
              <a:t>6/29/20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9A6B3F-C97A-A24C-B26B-09C437357A4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55964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6644580" y="1533525"/>
            <a:ext cx="11041380" cy="24409720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520440" y="1533525"/>
            <a:ext cx="32484060" cy="24409720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433896-D36A-5D45-9189-7DF138E5D444}" type="datetimeFigureOut">
              <a:rPr lang="en-US" smtClean="0"/>
              <a:t>6/29/20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9A6B3F-C97A-A24C-B26B-09C437357A4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69397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433896-D36A-5D45-9189-7DF138E5D444}" type="datetimeFigureOut">
              <a:rPr lang="en-US" smtClean="0"/>
              <a:t>6/29/20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9A6B3F-C97A-A24C-B26B-09C437357A4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132614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93770" y="7180902"/>
            <a:ext cx="44165520" cy="11981495"/>
          </a:xfrm>
        </p:spPr>
        <p:txBody>
          <a:bodyPr anchor="b"/>
          <a:lstStyle>
            <a:lvl1pPr>
              <a:defRPr sz="25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493770" y="19275747"/>
            <a:ext cx="44165520" cy="6300785"/>
          </a:xfrm>
        </p:spPr>
        <p:txBody>
          <a:bodyPr/>
          <a:lstStyle>
            <a:lvl1pPr marL="0" indent="0">
              <a:buNone/>
              <a:defRPr sz="10080">
                <a:solidFill>
                  <a:schemeClr val="tx1">
                    <a:tint val="75000"/>
                  </a:schemeClr>
                </a:solidFill>
              </a:defRPr>
            </a:lvl1pPr>
            <a:lvl2pPr marL="1920240" indent="0">
              <a:buNone/>
              <a:defRPr sz="8400">
                <a:solidFill>
                  <a:schemeClr val="tx1">
                    <a:tint val="75000"/>
                  </a:schemeClr>
                </a:solidFill>
              </a:defRPr>
            </a:lvl2pPr>
            <a:lvl3pPr marL="3840480" indent="0">
              <a:buNone/>
              <a:defRPr sz="7560">
                <a:solidFill>
                  <a:schemeClr val="tx1">
                    <a:tint val="75000"/>
                  </a:schemeClr>
                </a:solidFill>
              </a:defRPr>
            </a:lvl3pPr>
            <a:lvl4pPr marL="5760720" indent="0">
              <a:buNone/>
              <a:defRPr sz="6720">
                <a:solidFill>
                  <a:schemeClr val="tx1">
                    <a:tint val="75000"/>
                  </a:schemeClr>
                </a:solidFill>
              </a:defRPr>
            </a:lvl4pPr>
            <a:lvl5pPr marL="7680960" indent="0">
              <a:buNone/>
              <a:defRPr sz="6720">
                <a:solidFill>
                  <a:schemeClr val="tx1">
                    <a:tint val="75000"/>
                  </a:schemeClr>
                </a:solidFill>
              </a:defRPr>
            </a:lvl5pPr>
            <a:lvl6pPr marL="9601200" indent="0">
              <a:buNone/>
              <a:defRPr sz="6720">
                <a:solidFill>
                  <a:schemeClr val="tx1">
                    <a:tint val="75000"/>
                  </a:schemeClr>
                </a:solidFill>
              </a:defRPr>
            </a:lvl6pPr>
            <a:lvl7pPr marL="11521440" indent="0">
              <a:buNone/>
              <a:defRPr sz="6720">
                <a:solidFill>
                  <a:schemeClr val="tx1">
                    <a:tint val="75000"/>
                  </a:schemeClr>
                </a:solidFill>
              </a:defRPr>
            </a:lvl7pPr>
            <a:lvl8pPr marL="13441680" indent="0">
              <a:buNone/>
              <a:defRPr sz="6720">
                <a:solidFill>
                  <a:schemeClr val="tx1">
                    <a:tint val="75000"/>
                  </a:schemeClr>
                </a:solidFill>
              </a:defRPr>
            </a:lvl8pPr>
            <a:lvl9pPr marL="15361920" indent="0">
              <a:buNone/>
              <a:defRPr sz="672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433896-D36A-5D45-9189-7DF138E5D444}" type="datetimeFigureOut">
              <a:rPr lang="en-US" smtClean="0"/>
              <a:t>6/29/20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9A6B3F-C97A-A24C-B26B-09C437357A4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07122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520440" y="7667625"/>
            <a:ext cx="21762720" cy="18275620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923240" y="7667625"/>
            <a:ext cx="21762720" cy="18275620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433896-D36A-5D45-9189-7DF138E5D444}" type="datetimeFigureOut">
              <a:rPr lang="en-US" smtClean="0"/>
              <a:t>6/29/20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9A6B3F-C97A-A24C-B26B-09C437357A4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301940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27110" y="1533527"/>
            <a:ext cx="44165520" cy="5567365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527112" y="7060885"/>
            <a:ext cx="21662705" cy="3460430"/>
          </a:xfrm>
        </p:spPr>
        <p:txBody>
          <a:bodyPr anchor="b"/>
          <a:lstStyle>
            <a:lvl1pPr marL="0" indent="0">
              <a:buNone/>
              <a:defRPr sz="10080" b="1"/>
            </a:lvl1pPr>
            <a:lvl2pPr marL="1920240" indent="0">
              <a:buNone/>
              <a:defRPr sz="8400" b="1"/>
            </a:lvl2pPr>
            <a:lvl3pPr marL="3840480" indent="0">
              <a:buNone/>
              <a:defRPr sz="7560" b="1"/>
            </a:lvl3pPr>
            <a:lvl4pPr marL="5760720" indent="0">
              <a:buNone/>
              <a:defRPr sz="6720" b="1"/>
            </a:lvl4pPr>
            <a:lvl5pPr marL="7680960" indent="0">
              <a:buNone/>
              <a:defRPr sz="6720" b="1"/>
            </a:lvl5pPr>
            <a:lvl6pPr marL="9601200" indent="0">
              <a:buNone/>
              <a:defRPr sz="6720" b="1"/>
            </a:lvl6pPr>
            <a:lvl7pPr marL="11521440" indent="0">
              <a:buNone/>
              <a:defRPr sz="6720" b="1"/>
            </a:lvl7pPr>
            <a:lvl8pPr marL="13441680" indent="0">
              <a:buNone/>
              <a:defRPr sz="6720" b="1"/>
            </a:lvl8pPr>
            <a:lvl9pPr marL="15361920" indent="0">
              <a:buNone/>
              <a:defRPr sz="672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527112" y="10521315"/>
            <a:ext cx="21662705" cy="15475270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5923240" y="7060885"/>
            <a:ext cx="21769390" cy="3460430"/>
          </a:xfrm>
        </p:spPr>
        <p:txBody>
          <a:bodyPr anchor="b"/>
          <a:lstStyle>
            <a:lvl1pPr marL="0" indent="0">
              <a:buNone/>
              <a:defRPr sz="10080" b="1"/>
            </a:lvl1pPr>
            <a:lvl2pPr marL="1920240" indent="0">
              <a:buNone/>
              <a:defRPr sz="8400" b="1"/>
            </a:lvl2pPr>
            <a:lvl3pPr marL="3840480" indent="0">
              <a:buNone/>
              <a:defRPr sz="7560" b="1"/>
            </a:lvl3pPr>
            <a:lvl4pPr marL="5760720" indent="0">
              <a:buNone/>
              <a:defRPr sz="6720" b="1"/>
            </a:lvl4pPr>
            <a:lvl5pPr marL="7680960" indent="0">
              <a:buNone/>
              <a:defRPr sz="6720" b="1"/>
            </a:lvl5pPr>
            <a:lvl6pPr marL="9601200" indent="0">
              <a:buNone/>
              <a:defRPr sz="6720" b="1"/>
            </a:lvl6pPr>
            <a:lvl7pPr marL="11521440" indent="0">
              <a:buNone/>
              <a:defRPr sz="6720" b="1"/>
            </a:lvl7pPr>
            <a:lvl8pPr marL="13441680" indent="0">
              <a:buNone/>
              <a:defRPr sz="6720" b="1"/>
            </a:lvl8pPr>
            <a:lvl9pPr marL="15361920" indent="0">
              <a:buNone/>
              <a:defRPr sz="672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5923240" y="10521315"/>
            <a:ext cx="21769390" cy="15475270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433896-D36A-5D45-9189-7DF138E5D444}" type="datetimeFigureOut">
              <a:rPr lang="en-US" smtClean="0"/>
              <a:t>6/29/20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9A6B3F-C97A-A24C-B26B-09C437357A4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72219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433896-D36A-5D45-9189-7DF138E5D444}" type="datetimeFigureOut">
              <a:rPr lang="en-US" smtClean="0"/>
              <a:t>6/29/20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9A6B3F-C97A-A24C-B26B-09C437357A4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79441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433896-D36A-5D45-9189-7DF138E5D444}" type="datetimeFigureOut">
              <a:rPr lang="en-US" smtClean="0"/>
              <a:t>6/29/20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9A6B3F-C97A-A24C-B26B-09C437357A4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39916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27112" y="1920240"/>
            <a:ext cx="16515395" cy="6720840"/>
          </a:xfrm>
        </p:spPr>
        <p:txBody>
          <a:bodyPr anchor="b"/>
          <a:lstStyle>
            <a:lvl1pPr>
              <a:defRPr sz="1344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1769390" y="4147187"/>
            <a:ext cx="25923240" cy="20469225"/>
          </a:xfrm>
        </p:spPr>
        <p:txBody>
          <a:bodyPr/>
          <a:lstStyle>
            <a:lvl1pPr>
              <a:defRPr sz="13440"/>
            </a:lvl1pPr>
            <a:lvl2pPr>
              <a:defRPr sz="11760"/>
            </a:lvl2pPr>
            <a:lvl3pPr>
              <a:defRPr sz="10080"/>
            </a:lvl3pPr>
            <a:lvl4pPr>
              <a:defRPr sz="8400"/>
            </a:lvl4pPr>
            <a:lvl5pPr>
              <a:defRPr sz="8400"/>
            </a:lvl5pPr>
            <a:lvl6pPr>
              <a:defRPr sz="8400"/>
            </a:lvl6pPr>
            <a:lvl7pPr>
              <a:defRPr sz="8400"/>
            </a:lvl7pPr>
            <a:lvl8pPr>
              <a:defRPr sz="8400"/>
            </a:lvl8pPr>
            <a:lvl9pPr>
              <a:defRPr sz="84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527112" y="8641080"/>
            <a:ext cx="16515395" cy="16008670"/>
          </a:xfrm>
        </p:spPr>
        <p:txBody>
          <a:bodyPr/>
          <a:lstStyle>
            <a:lvl1pPr marL="0" indent="0">
              <a:buNone/>
              <a:defRPr sz="6720"/>
            </a:lvl1pPr>
            <a:lvl2pPr marL="1920240" indent="0">
              <a:buNone/>
              <a:defRPr sz="5880"/>
            </a:lvl2pPr>
            <a:lvl3pPr marL="3840480" indent="0">
              <a:buNone/>
              <a:defRPr sz="5040"/>
            </a:lvl3pPr>
            <a:lvl4pPr marL="5760720" indent="0">
              <a:buNone/>
              <a:defRPr sz="4200"/>
            </a:lvl4pPr>
            <a:lvl5pPr marL="7680960" indent="0">
              <a:buNone/>
              <a:defRPr sz="4200"/>
            </a:lvl5pPr>
            <a:lvl6pPr marL="9601200" indent="0">
              <a:buNone/>
              <a:defRPr sz="4200"/>
            </a:lvl6pPr>
            <a:lvl7pPr marL="11521440" indent="0">
              <a:buNone/>
              <a:defRPr sz="4200"/>
            </a:lvl7pPr>
            <a:lvl8pPr marL="13441680" indent="0">
              <a:buNone/>
              <a:defRPr sz="4200"/>
            </a:lvl8pPr>
            <a:lvl9pPr marL="15361920" indent="0">
              <a:buNone/>
              <a:defRPr sz="42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433896-D36A-5D45-9189-7DF138E5D444}" type="datetimeFigureOut">
              <a:rPr lang="en-US" smtClean="0"/>
              <a:t>6/29/20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9A6B3F-C97A-A24C-B26B-09C437357A4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80993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27112" y="1920240"/>
            <a:ext cx="16515395" cy="6720840"/>
          </a:xfrm>
        </p:spPr>
        <p:txBody>
          <a:bodyPr anchor="b"/>
          <a:lstStyle>
            <a:lvl1pPr>
              <a:defRPr sz="1344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1769390" y="4147187"/>
            <a:ext cx="25923240" cy="20469225"/>
          </a:xfrm>
        </p:spPr>
        <p:txBody>
          <a:bodyPr anchor="t"/>
          <a:lstStyle>
            <a:lvl1pPr marL="0" indent="0">
              <a:buNone/>
              <a:defRPr sz="13440"/>
            </a:lvl1pPr>
            <a:lvl2pPr marL="1920240" indent="0">
              <a:buNone/>
              <a:defRPr sz="11760"/>
            </a:lvl2pPr>
            <a:lvl3pPr marL="3840480" indent="0">
              <a:buNone/>
              <a:defRPr sz="10080"/>
            </a:lvl3pPr>
            <a:lvl4pPr marL="5760720" indent="0">
              <a:buNone/>
              <a:defRPr sz="8400"/>
            </a:lvl4pPr>
            <a:lvl5pPr marL="7680960" indent="0">
              <a:buNone/>
              <a:defRPr sz="8400"/>
            </a:lvl5pPr>
            <a:lvl6pPr marL="9601200" indent="0">
              <a:buNone/>
              <a:defRPr sz="8400"/>
            </a:lvl6pPr>
            <a:lvl7pPr marL="11521440" indent="0">
              <a:buNone/>
              <a:defRPr sz="8400"/>
            </a:lvl7pPr>
            <a:lvl8pPr marL="13441680" indent="0">
              <a:buNone/>
              <a:defRPr sz="8400"/>
            </a:lvl8pPr>
            <a:lvl9pPr marL="15361920" indent="0">
              <a:buNone/>
              <a:defRPr sz="84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527112" y="8641080"/>
            <a:ext cx="16515395" cy="16008670"/>
          </a:xfrm>
        </p:spPr>
        <p:txBody>
          <a:bodyPr/>
          <a:lstStyle>
            <a:lvl1pPr marL="0" indent="0">
              <a:buNone/>
              <a:defRPr sz="6720"/>
            </a:lvl1pPr>
            <a:lvl2pPr marL="1920240" indent="0">
              <a:buNone/>
              <a:defRPr sz="5880"/>
            </a:lvl2pPr>
            <a:lvl3pPr marL="3840480" indent="0">
              <a:buNone/>
              <a:defRPr sz="5040"/>
            </a:lvl3pPr>
            <a:lvl4pPr marL="5760720" indent="0">
              <a:buNone/>
              <a:defRPr sz="4200"/>
            </a:lvl4pPr>
            <a:lvl5pPr marL="7680960" indent="0">
              <a:buNone/>
              <a:defRPr sz="4200"/>
            </a:lvl5pPr>
            <a:lvl6pPr marL="9601200" indent="0">
              <a:buNone/>
              <a:defRPr sz="4200"/>
            </a:lvl6pPr>
            <a:lvl7pPr marL="11521440" indent="0">
              <a:buNone/>
              <a:defRPr sz="4200"/>
            </a:lvl7pPr>
            <a:lvl8pPr marL="13441680" indent="0">
              <a:buNone/>
              <a:defRPr sz="4200"/>
            </a:lvl8pPr>
            <a:lvl9pPr marL="15361920" indent="0">
              <a:buNone/>
              <a:defRPr sz="42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433896-D36A-5D45-9189-7DF138E5D444}" type="datetimeFigureOut">
              <a:rPr lang="en-US" smtClean="0"/>
              <a:t>6/29/20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9A6B3F-C97A-A24C-B26B-09C437357A4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36944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520440" y="1533527"/>
            <a:ext cx="44165520" cy="556736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520440" y="7667625"/>
            <a:ext cx="44165520" cy="1827562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3520440" y="26696672"/>
            <a:ext cx="11521440" cy="15335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50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A433896-D36A-5D45-9189-7DF138E5D444}" type="datetimeFigureOut">
              <a:rPr lang="en-US" smtClean="0"/>
              <a:t>6/29/20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6962120" y="26696672"/>
            <a:ext cx="17282160" cy="15335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50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6164520" y="26696672"/>
            <a:ext cx="11521440" cy="15335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50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29A6B3F-C97A-A24C-B26B-09C437357A4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44569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3840480" rtl="0" eaLnBrk="1" latinLnBrk="0" hangingPunct="1">
        <a:lnSpc>
          <a:spcPct val="90000"/>
        </a:lnSpc>
        <a:spcBef>
          <a:spcPct val="0"/>
        </a:spcBef>
        <a:buNone/>
        <a:defRPr sz="1848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960120" indent="-960120" algn="l" defTabSz="3840480" rtl="0" eaLnBrk="1" latinLnBrk="0" hangingPunct="1">
        <a:lnSpc>
          <a:spcPct val="90000"/>
        </a:lnSpc>
        <a:spcBef>
          <a:spcPts val="4200"/>
        </a:spcBef>
        <a:buFont typeface="Arial" panose="020B0604020202020204" pitchFamily="34" charset="0"/>
        <a:buChar char="•"/>
        <a:defRPr sz="11760" kern="1200">
          <a:solidFill>
            <a:schemeClr val="tx1"/>
          </a:solidFill>
          <a:latin typeface="+mn-lt"/>
          <a:ea typeface="+mn-ea"/>
          <a:cs typeface="+mn-cs"/>
        </a:defRPr>
      </a:lvl1pPr>
      <a:lvl2pPr marL="2880360" indent="-960120" algn="l" defTabSz="3840480" rtl="0" eaLnBrk="1" latinLnBrk="0" hangingPunct="1">
        <a:lnSpc>
          <a:spcPct val="90000"/>
        </a:lnSpc>
        <a:spcBef>
          <a:spcPts val="2100"/>
        </a:spcBef>
        <a:buFont typeface="Arial" panose="020B0604020202020204" pitchFamily="34" charset="0"/>
        <a:buChar char="•"/>
        <a:defRPr sz="10080" kern="1200">
          <a:solidFill>
            <a:schemeClr val="tx1"/>
          </a:solidFill>
          <a:latin typeface="+mn-lt"/>
          <a:ea typeface="+mn-ea"/>
          <a:cs typeface="+mn-cs"/>
        </a:defRPr>
      </a:lvl2pPr>
      <a:lvl3pPr marL="4800600" indent="-960120" algn="l" defTabSz="3840480" rtl="0" eaLnBrk="1" latinLnBrk="0" hangingPunct="1">
        <a:lnSpc>
          <a:spcPct val="90000"/>
        </a:lnSpc>
        <a:spcBef>
          <a:spcPts val="2100"/>
        </a:spcBef>
        <a:buFont typeface="Arial" panose="020B0604020202020204" pitchFamily="34" charset="0"/>
        <a:buChar char="•"/>
        <a:defRPr sz="8400" kern="1200">
          <a:solidFill>
            <a:schemeClr val="tx1"/>
          </a:solidFill>
          <a:latin typeface="+mn-lt"/>
          <a:ea typeface="+mn-ea"/>
          <a:cs typeface="+mn-cs"/>
        </a:defRPr>
      </a:lvl3pPr>
      <a:lvl4pPr marL="6720840" indent="-960120" algn="l" defTabSz="3840480" rtl="0" eaLnBrk="1" latinLnBrk="0" hangingPunct="1">
        <a:lnSpc>
          <a:spcPct val="90000"/>
        </a:lnSpc>
        <a:spcBef>
          <a:spcPts val="2100"/>
        </a:spcBef>
        <a:buFont typeface="Arial" panose="020B0604020202020204" pitchFamily="34" charset="0"/>
        <a:buChar char="•"/>
        <a:defRPr sz="7560" kern="1200">
          <a:solidFill>
            <a:schemeClr val="tx1"/>
          </a:solidFill>
          <a:latin typeface="+mn-lt"/>
          <a:ea typeface="+mn-ea"/>
          <a:cs typeface="+mn-cs"/>
        </a:defRPr>
      </a:lvl4pPr>
      <a:lvl5pPr marL="8641080" indent="-960120" algn="l" defTabSz="3840480" rtl="0" eaLnBrk="1" latinLnBrk="0" hangingPunct="1">
        <a:lnSpc>
          <a:spcPct val="90000"/>
        </a:lnSpc>
        <a:spcBef>
          <a:spcPts val="2100"/>
        </a:spcBef>
        <a:buFont typeface="Arial" panose="020B0604020202020204" pitchFamily="34" charset="0"/>
        <a:buChar char="•"/>
        <a:defRPr sz="7560" kern="1200">
          <a:solidFill>
            <a:schemeClr val="tx1"/>
          </a:solidFill>
          <a:latin typeface="+mn-lt"/>
          <a:ea typeface="+mn-ea"/>
          <a:cs typeface="+mn-cs"/>
        </a:defRPr>
      </a:lvl5pPr>
      <a:lvl6pPr marL="10561320" indent="-960120" algn="l" defTabSz="3840480" rtl="0" eaLnBrk="1" latinLnBrk="0" hangingPunct="1">
        <a:lnSpc>
          <a:spcPct val="90000"/>
        </a:lnSpc>
        <a:spcBef>
          <a:spcPts val="2100"/>
        </a:spcBef>
        <a:buFont typeface="Arial" panose="020B0604020202020204" pitchFamily="34" charset="0"/>
        <a:buChar char="•"/>
        <a:defRPr sz="7560" kern="1200">
          <a:solidFill>
            <a:schemeClr val="tx1"/>
          </a:solidFill>
          <a:latin typeface="+mn-lt"/>
          <a:ea typeface="+mn-ea"/>
          <a:cs typeface="+mn-cs"/>
        </a:defRPr>
      </a:lvl6pPr>
      <a:lvl7pPr marL="12481560" indent="-960120" algn="l" defTabSz="3840480" rtl="0" eaLnBrk="1" latinLnBrk="0" hangingPunct="1">
        <a:lnSpc>
          <a:spcPct val="90000"/>
        </a:lnSpc>
        <a:spcBef>
          <a:spcPts val="2100"/>
        </a:spcBef>
        <a:buFont typeface="Arial" panose="020B0604020202020204" pitchFamily="34" charset="0"/>
        <a:buChar char="•"/>
        <a:defRPr sz="7560" kern="1200">
          <a:solidFill>
            <a:schemeClr val="tx1"/>
          </a:solidFill>
          <a:latin typeface="+mn-lt"/>
          <a:ea typeface="+mn-ea"/>
          <a:cs typeface="+mn-cs"/>
        </a:defRPr>
      </a:lvl7pPr>
      <a:lvl8pPr marL="14401800" indent="-960120" algn="l" defTabSz="3840480" rtl="0" eaLnBrk="1" latinLnBrk="0" hangingPunct="1">
        <a:lnSpc>
          <a:spcPct val="90000"/>
        </a:lnSpc>
        <a:spcBef>
          <a:spcPts val="2100"/>
        </a:spcBef>
        <a:buFont typeface="Arial" panose="020B0604020202020204" pitchFamily="34" charset="0"/>
        <a:buChar char="•"/>
        <a:defRPr sz="7560" kern="1200">
          <a:solidFill>
            <a:schemeClr val="tx1"/>
          </a:solidFill>
          <a:latin typeface="+mn-lt"/>
          <a:ea typeface="+mn-ea"/>
          <a:cs typeface="+mn-cs"/>
        </a:defRPr>
      </a:lvl8pPr>
      <a:lvl9pPr marL="16322040" indent="-960120" algn="l" defTabSz="3840480" rtl="0" eaLnBrk="1" latinLnBrk="0" hangingPunct="1">
        <a:lnSpc>
          <a:spcPct val="90000"/>
        </a:lnSpc>
        <a:spcBef>
          <a:spcPts val="2100"/>
        </a:spcBef>
        <a:buFont typeface="Arial" panose="020B0604020202020204" pitchFamily="34" charset="0"/>
        <a:buChar char="•"/>
        <a:defRPr sz="756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840480" rtl="0" eaLnBrk="1" latinLnBrk="0" hangingPunct="1">
        <a:defRPr sz="7560" kern="1200">
          <a:solidFill>
            <a:schemeClr val="tx1"/>
          </a:solidFill>
          <a:latin typeface="+mn-lt"/>
          <a:ea typeface="+mn-ea"/>
          <a:cs typeface="+mn-cs"/>
        </a:defRPr>
      </a:lvl1pPr>
      <a:lvl2pPr marL="1920240" algn="l" defTabSz="3840480" rtl="0" eaLnBrk="1" latinLnBrk="0" hangingPunct="1">
        <a:defRPr sz="7560" kern="1200">
          <a:solidFill>
            <a:schemeClr val="tx1"/>
          </a:solidFill>
          <a:latin typeface="+mn-lt"/>
          <a:ea typeface="+mn-ea"/>
          <a:cs typeface="+mn-cs"/>
        </a:defRPr>
      </a:lvl2pPr>
      <a:lvl3pPr marL="3840480" algn="l" defTabSz="3840480" rtl="0" eaLnBrk="1" latinLnBrk="0" hangingPunct="1">
        <a:defRPr sz="7560" kern="1200">
          <a:solidFill>
            <a:schemeClr val="tx1"/>
          </a:solidFill>
          <a:latin typeface="+mn-lt"/>
          <a:ea typeface="+mn-ea"/>
          <a:cs typeface="+mn-cs"/>
        </a:defRPr>
      </a:lvl3pPr>
      <a:lvl4pPr marL="5760720" algn="l" defTabSz="3840480" rtl="0" eaLnBrk="1" latinLnBrk="0" hangingPunct="1">
        <a:defRPr sz="7560" kern="1200">
          <a:solidFill>
            <a:schemeClr val="tx1"/>
          </a:solidFill>
          <a:latin typeface="+mn-lt"/>
          <a:ea typeface="+mn-ea"/>
          <a:cs typeface="+mn-cs"/>
        </a:defRPr>
      </a:lvl4pPr>
      <a:lvl5pPr marL="7680960" algn="l" defTabSz="3840480" rtl="0" eaLnBrk="1" latinLnBrk="0" hangingPunct="1">
        <a:defRPr sz="7560" kern="1200">
          <a:solidFill>
            <a:schemeClr val="tx1"/>
          </a:solidFill>
          <a:latin typeface="+mn-lt"/>
          <a:ea typeface="+mn-ea"/>
          <a:cs typeface="+mn-cs"/>
        </a:defRPr>
      </a:lvl5pPr>
      <a:lvl6pPr marL="9601200" algn="l" defTabSz="3840480" rtl="0" eaLnBrk="1" latinLnBrk="0" hangingPunct="1">
        <a:defRPr sz="7560" kern="1200">
          <a:solidFill>
            <a:schemeClr val="tx1"/>
          </a:solidFill>
          <a:latin typeface="+mn-lt"/>
          <a:ea typeface="+mn-ea"/>
          <a:cs typeface="+mn-cs"/>
        </a:defRPr>
      </a:lvl6pPr>
      <a:lvl7pPr marL="11521440" algn="l" defTabSz="3840480" rtl="0" eaLnBrk="1" latinLnBrk="0" hangingPunct="1">
        <a:defRPr sz="7560" kern="1200">
          <a:solidFill>
            <a:schemeClr val="tx1"/>
          </a:solidFill>
          <a:latin typeface="+mn-lt"/>
          <a:ea typeface="+mn-ea"/>
          <a:cs typeface="+mn-cs"/>
        </a:defRPr>
      </a:lvl7pPr>
      <a:lvl8pPr marL="13441680" algn="l" defTabSz="3840480" rtl="0" eaLnBrk="1" latinLnBrk="0" hangingPunct="1">
        <a:defRPr sz="7560" kern="1200">
          <a:solidFill>
            <a:schemeClr val="tx1"/>
          </a:solidFill>
          <a:latin typeface="+mn-lt"/>
          <a:ea typeface="+mn-ea"/>
          <a:cs typeface="+mn-cs"/>
        </a:defRPr>
      </a:lvl8pPr>
      <a:lvl9pPr marL="15361920" algn="l" defTabSz="3840480" rtl="0" eaLnBrk="1" latinLnBrk="0" hangingPunct="1">
        <a:defRPr sz="756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hyperlink" Target="mailto:morgan_foreman@ibm.com" TargetMode="External"/><Relationship Id="rId3" Type="http://schemas.openxmlformats.org/officeDocument/2006/relationships/image" Target="../media/image2.png"/><Relationship Id="rId7" Type="http://schemas.openxmlformats.org/officeDocument/2006/relationships/hyperlink" Target="mailto:senevo@rpi.edu" TargetMode="External"/><Relationship Id="rId12" Type="http://schemas.openxmlformats.org/officeDocument/2006/relationships/image" Target="../media/image6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6" Type="http://schemas.openxmlformats.org/officeDocument/2006/relationships/hyperlink" Target="mailto:charis@rpi.edu" TargetMode="External"/><Relationship Id="rId11" Type="http://schemas.openxmlformats.org/officeDocument/2006/relationships/image" Target="../media/image5.png"/><Relationship Id="rId5" Type="http://schemas.openxmlformats.org/officeDocument/2006/relationships/image" Target="../media/image4.tiff"/><Relationship Id="rId10" Type="http://schemas.openxmlformats.org/officeDocument/2006/relationships/hyperlink" Target="https://tetherless-world.github.io/explanation-ontology/" TargetMode="External"/><Relationship Id="rId4" Type="http://schemas.openxmlformats.org/officeDocument/2006/relationships/image" Target="../media/image3.png"/><Relationship Id="rId9" Type="http://schemas.openxmlformats.org/officeDocument/2006/relationships/hyperlink" Target="mailto:amardas@us.ibm.com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87300439-35EC-D84D-9E9C-9DBF6325201F}"/>
              </a:ext>
            </a:extLst>
          </p:cNvPr>
          <p:cNvGrpSpPr/>
          <p:nvPr/>
        </p:nvGrpSpPr>
        <p:grpSpPr>
          <a:xfrm>
            <a:off x="18237072" y="26806186"/>
            <a:ext cx="12094128" cy="1744835"/>
            <a:chOff x="248057" y="20368347"/>
            <a:chExt cx="13128342" cy="2088558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63DE3713-567A-7E49-8158-6D4C5A7D09D8}"/>
                </a:ext>
              </a:extLst>
            </p:cNvPr>
            <p:cNvSpPr/>
            <p:nvPr/>
          </p:nvSpPr>
          <p:spPr bwMode="auto">
            <a:xfrm>
              <a:off x="248057" y="20368347"/>
              <a:ext cx="13128342" cy="1997992"/>
            </a:xfrm>
            <a:prstGeom prst="rect">
              <a:avLst/>
            </a:prstGeom>
            <a:solidFill>
              <a:srgbClr val="FFFFFF"/>
            </a:solidFill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37368">
                <a:spcBef>
                  <a:spcPts val="1422"/>
                </a:spcBef>
              </a:pPr>
              <a:endParaRPr lang="en-US" sz="3200" b="1" dirty="0">
                <a:solidFill>
                  <a:schemeClr val="tx1"/>
                </a:solidFill>
                <a:latin typeface="Arial" panose="020B0604020202020204" pitchFamily="34" charset="0"/>
                <a:ea typeface="Arial Black" pitchFamily="-108" charset="0"/>
                <a:cs typeface="Arial" panose="020B0604020202020204" pitchFamily="34" charset="0"/>
                <a:sym typeface="Arial Black" pitchFamily="-108" charset="0"/>
              </a:endParaRPr>
            </a:p>
          </p:txBody>
        </p:sp>
        <p:pic>
          <p:nvPicPr>
            <p:cNvPr id="9" name="Picture 2" descr="RenIDEA_black.jpg">
              <a:extLst>
                <a:ext uri="{FF2B5EF4-FFF2-40B4-BE49-F238E27FC236}">
                  <a16:creationId xmlns:a16="http://schemas.microsoft.com/office/drawing/2014/main" id="{E2B7887B-E256-BA45-9F7A-6189977BF67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581048" y="21221940"/>
              <a:ext cx="3230644" cy="97178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" name="Picture 4" descr="Image result for rpi logo">
              <a:extLst>
                <a:ext uri="{FF2B5EF4-FFF2-40B4-BE49-F238E27FC236}">
                  <a16:creationId xmlns:a16="http://schemas.microsoft.com/office/drawing/2014/main" id="{AB4C698E-85A0-CD41-AF5F-345F9542B8C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69636" y="20968268"/>
              <a:ext cx="1556244" cy="148863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1" name="Picture 48" descr="twlogo.png">
              <a:extLst>
                <a:ext uri="{FF2B5EF4-FFF2-40B4-BE49-F238E27FC236}">
                  <a16:creationId xmlns:a16="http://schemas.microsoft.com/office/drawing/2014/main" id="{721FBD93-D9E0-6344-9649-4394D854D21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 bwMode="auto">
            <a:xfrm>
              <a:off x="6389299" y="21049325"/>
              <a:ext cx="2627041" cy="131701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F7C7EC94-6EB3-7746-AC7B-B5B4520D33EB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2711919" y="21249019"/>
              <a:ext cx="2627041" cy="1050817"/>
            </a:xfrm>
            <a:prstGeom prst="rect">
              <a:avLst/>
            </a:prstGeom>
          </p:spPr>
        </p:pic>
      </p:grpSp>
      <p:sp>
        <p:nvSpPr>
          <p:cNvPr id="4" name="Rectangle 4">
            <a:extLst>
              <a:ext uri="{FF2B5EF4-FFF2-40B4-BE49-F238E27FC236}">
                <a16:creationId xmlns:a16="http://schemas.microsoft.com/office/drawing/2014/main" id="{90562715-3787-A846-ABAB-CF819341D659}"/>
              </a:ext>
            </a:extLst>
          </p:cNvPr>
          <p:cNvSpPr>
            <a:spLocks/>
          </p:cNvSpPr>
          <p:nvPr/>
        </p:nvSpPr>
        <p:spPr bwMode="auto">
          <a:xfrm>
            <a:off x="16236516" y="1"/>
            <a:ext cx="18364382" cy="7070449"/>
          </a:xfrm>
          <a:prstGeom prst="rect">
            <a:avLst/>
          </a:prstGeom>
          <a:solidFill>
            <a:srgbClr val="CA9ABE">
              <a:alpha val="70588"/>
            </a:srgbClr>
          </a:solidFill>
          <a:ln w="12700">
            <a:solidFill>
              <a:srgbClr val="7030A0"/>
            </a:solidFill>
            <a:miter lim="800000"/>
            <a:headEnd/>
            <a:tailEnd/>
          </a:ln>
        </p:spPr>
        <p:txBody>
          <a:bodyPr lIns="2438400" tIns="2438400" rIns="2438400" bIns="10972800" anchor="t">
            <a:prstTxWarp prst="textNoShape">
              <a:avLst/>
            </a:prstTxWarp>
            <a:noAutofit/>
          </a:bodyPr>
          <a:lstStyle/>
          <a:p>
            <a:pPr marL="31750"/>
            <a:endParaRPr lang="en-US" sz="9000" b="1" dirty="0">
              <a:solidFill>
                <a:schemeClr val="tx1">
                  <a:lumMod val="95000"/>
                  <a:lumOff val="5000"/>
                </a:schemeClr>
              </a:solidFill>
              <a:latin typeface="Arial"/>
              <a:cs typeface="Arial"/>
            </a:endParaRPr>
          </a:p>
          <a:p>
            <a:pPr marL="31750"/>
            <a:r>
              <a:rPr lang="en-US" sz="90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rial"/>
                <a:cs typeface="Arial"/>
              </a:rPr>
              <a:t>Supporting User-Centric Explanation Types for Clinical Reasoning</a:t>
            </a:r>
            <a:endParaRPr lang="en-US" sz="9000" dirty="0">
              <a:solidFill>
                <a:schemeClr val="tx1">
                  <a:lumMod val="95000"/>
                  <a:lumOff val="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568BD824-D217-2C43-9146-7DF0800F443C}"/>
              </a:ext>
            </a:extLst>
          </p:cNvPr>
          <p:cNvSpPr>
            <a:spLocks/>
          </p:cNvSpPr>
          <p:nvPr/>
        </p:nvSpPr>
        <p:spPr bwMode="auto">
          <a:xfrm>
            <a:off x="277100" y="278511"/>
            <a:ext cx="15876673" cy="27362262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lIns="304800" tIns="304800" rIns="304800" bIns="304800" anchor="t">
            <a:prstTxWarp prst="textNoShape">
              <a:avLst/>
            </a:prstTxWarp>
          </a:bodyPr>
          <a:lstStyle/>
          <a:p>
            <a:pPr marL="26670">
              <a:spcBef>
                <a:spcPts val="1031"/>
              </a:spcBef>
            </a:pPr>
            <a:r>
              <a:rPr lang="en-US" sz="3200" dirty="0">
                <a:latin typeface="Arial"/>
                <a:ea typeface="Arial Black" pitchFamily="-108" charset="0"/>
                <a:cs typeface="Arial"/>
                <a:sym typeface="Arial Black" pitchFamily="-108" charset="0"/>
              </a:rPr>
              <a:t>Shruthi Chari</a:t>
            </a:r>
            <a:r>
              <a:rPr lang="en-US" sz="3200" baseline="30000" dirty="0">
                <a:latin typeface="Arial"/>
                <a:ea typeface="Arial Black" pitchFamily="-108" charset="0"/>
                <a:cs typeface="Arial"/>
                <a:sym typeface="Arial Black" pitchFamily="-108" charset="0"/>
              </a:rPr>
              <a:t>1 (</a:t>
            </a:r>
            <a:r>
              <a:rPr lang="en-US" sz="3200" baseline="30000" dirty="0">
                <a:solidFill>
                  <a:srgbClr val="0432FF"/>
                </a:solidFill>
                <a:latin typeface="Arial"/>
                <a:ea typeface="Arial Black" pitchFamily="-108" charset="0"/>
                <a:cs typeface="Arial"/>
                <a:sym typeface="Arial Black" pitchFamily="-108" charset="0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charis@rpi.edu</a:t>
            </a:r>
            <a:r>
              <a:rPr lang="en-US" sz="3200" baseline="30000" dirty="0">
                <a:latin typeface="Arial"/>
                <a:ea typeface="Arial Black" pitchFamily="-108" charset="0"/>
                <a:cs typeface="Arial"/>
                <a:sym typeface="Arial Black" pitchFamily="-108" charset="0"/>
              </a:rPr>
              <a:t>)</a:t>
            </a:r>
            <a:r>
              <a:rPr lang="en-US" sz="3200" dirty="0">
                <a:latin typeface="Arial"/>
                <a:ea typeface="Arial Black" pitchFamily="-108" charset="0"/>
                <a:cs typeface="Arial"/>
                <a:sym typeface="Arial Black" pitchFamily="-108" charset="0"/>
              </a:rPr>
              <a:t>, </a:t>
            </a:r>
            <a:r>
              <a:rPr lang="en-US" sz="3200" dirty="0" err="1">
                <a:latin typeface="Arial"/>
                <a:ea typeface="Arial Black" pitchFamily="-108" charset="0"/>
                <a:cs typeface="Arial"/>
                <a:sym typeface="Arial Black" pitchFamily="-108" charset="0"/>
              </a:rPr>
              <a:t>Oshani</a:t>
            </a:r>
            <a:r>
              <a:rPr lang="en-US" sz="3200" dirty="0">
                <a:latin typeface="Arial"/>
                <a:ea typeface="Arial Black" pitchFamily="-108" charset="0"/>
                <a:cs typeface="Arial"/>
                <a:sym typeface="Arial Black" pitchFamily="-108" charset="0"/>
              </a:rPr>
              <a:t> Seneviratne</a:t>
            </a:r>
            <a:r>
              <a:rPr lang="en-US" sz="3200" baseline="30000" dirty="0">
                <a:latin typeface="Arial"/>
                <a:ea typeface="Arial Black" pitchFamily="-108" charset="0"/>
                <a:cs typeface="Arial"/>
                <a:sym typeface="Arial Black" pitchFamily="-108" charset="0"/>
              </a:rPr>
              <a:t>1 (</a:t>
            </a:r>
            <a:r>
              <a:rPr lang="en-US" sz="3200" baseline="30000" dirty="0">
                <a:solidFill>
                  <a:srgbClr val="0432FF"/>
                </a:solidFill>
                <a:latin typeface="Arial"/>
                <a:ea typeface="Arial Black" pitchFamily="-108" charset="0"/>
                <a:cs typeface="Arial"/>
                <a:sym typeface="Arial Black" pitchFamily="-108" charset="0"/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senevo@rpi.edu</a:t>
            </a:r>
            <a:r>
              <a:rPr lang="en-US" sz="3200" baseline="30000" dirty="0">
                <a:latin typeface="Arial"/>
                <a:ea typeface="Arial Black" pitchFamily="-108" charset="0"/>
                <a:cs typeface="Arial"/>
                <a:sym typeface="Arial Black" pitchFamily="-108" charset="0"/>
              </a:rPr>
              <a:t>)</a:t>
            </a:r>
            <a:r>
              <a:rPr lang="en-US" sz="3200" dirty="0">
                <a:latin typeface="Arial"/>
                <a:ea typeface="Arial Black" pitchFamily="-108" charset="0"/>
                <a:cs typeface="Arial"/>
                <a:sym typeface="Arial Black" pitchFamily="-108" charset="0"/>
              </a:rPr>
              <a:t>, Daniel M. Gruen</a:t>
            </a:r>
            <a:r>
              <a:rPr lang="en-US" sz="3200" baseline="30000" dirty="0">
                <a:latin typeface="Arial"/>
                <a:ea typeface="Arial Black" pitchFamily="-108" charset="0"/>
                <a:cs typeface="Arial"/>
                <a:sym typeface="Arial Black" pitchFamily="-108" charset="0"/>
              </a:rPr>
              <a:t>2 (</a:t>
            </a:r>
            <a:r>
              <a:rPr lang="en-US" sz="3200" baseline="30000" dirty="0" err="1">
                <a:solidFill>
                  <a:schemeClr val="accent1">
                    <a:lumMod val="50000"/>
                  </a:schemeClr>
                </a:solidFill>
                <a:latin typeface="Arial"/>
                <a:ea typeface="Arial Black" pitchFamily="-108" charset="0"/>
                <a:cs typeface="Arial"/>
                <a:sym typeface="Arial Black" pitchFamily="-108" charset="0"/>
              </a:rPr>
              <a:t>d</a:t>
            </a:r>
            <a:r>
              <a:rPr lang="en-US" sz="3200" baseline="30000" dirty="0" err="1">
                <a:solidFill>
                  <a:srgbClr val="0432FF"/>
                </a:solidFill>
                <a:latin typeface="Arial"/>
                <a:ea typeface="Arial Black" pitchFamily="-108" charset="0"/>
                <a:cs typeface="Arial"/>
                <a:sym typeface="Arial Black" pitchFamily="-108" charset="0"/>
              </a:rPr>
              <a:t>angruen@gmail.com</a:t>
            </a:r>
            <a:r>
              <a:rPr lang="en-US" sz="3200" baseline="30000" dirty="0">
                <a:latin typeface="Arial"/>
                <a:ea typeface="Arial Black" pitchFamily="-108" charset="0"/>
                <a:cs typeface="Arial"/>
                <a:sym typeface="Arial Black" pitchFamily="-108" charset="0"/>
              </a:rPr>
              <a:t>)</a:t>
            </a:r>
            <a:r>
              <a:rPr lang="en-US" sz="3200" dirty="0">
                <a:latin typeface="Arial"/>
                <a:ea typeface="Arial Black" pitchFamily="-108" charset="0"/>
                <a:cs typeface="Arial"/>
                <a:sym typeface="Arial Black" pitchFamily="-108" charset="0"/>
              </a:rPr>
              <a:t>, Morgan A. Foreman</a:t>
            </a:r>
            <a:r>
              <a:rPr lang="en-US" sz="3200" baseline="30000" dirty="0">
                <a:latin typeface="Arial"/>
                <a:ea typeface="Arial Black" pitchFamily="-108" charset="0"/>
                <a:cs typeface="Arial"/>
                <a:sym typeface="Arial Black" pitchFamily="-108" charset="0"/>
              </a:rPr>
              <a:t>2  (</a:t>
            </a:r>
            <a:r>
              <a:rPr lang="en-US" sz="3200" baseline="30000" dirty="0">
                <a:solidFill>
                  <a:srgbClr val="0432FF"/>
                </a:solidFill>
                <a:latin typeface="Arial"/>
                <a:ea typeface="Arial Black" pitchFamily="-108" charset="0"/>
                <a:cs typeface="Arial"/>
                <a:sym typeface="Arial Black" pitchFamily="-108" charset="0"/>
                <a:hlinkClick r:id="rId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morgan_foreman@ibm.com</a:t>
            </a:r>
            <a:r>
              <a:rPr lang="en-US" sz="3200" baseline="30000" dirty="0">
                <a:latin typeface="Arial"/>
                <a:ea typeface="Arial Black" pitchFamily="-108" charset="0"/>
                <a:cs typeface="Arial"/>
                <a:sym typeface="Arial Black" pitchFamily="-108" charset="0"/>
              </a:rPr>
              <a:t>)</a:t>
            </a:r>
            <a:r>
              <a:rPr lang="en-US" sz="3200" dirty="0">
                <a:latin typeface="Arial"/>
                <a:ea typeface="Arial Black" pitchFamily="-108" charset="0"/>
                <a:cs typeface="Arial"/>
                <a:sym typeface="Arial Black" pitchFamily="-108" charset="0"/>
              </a:rPr>
              <a:t>, Amar K. Das</a:t>
            </a:r>
            <a:r>
              <a:rPr lang="en-US" sz="3200" baseline="30000" dirty="0">
                <a:latin typeface="Arial"/>
                <a:ea typeface="Arial Black" pitchFamily="-108" charset="0"/>
                <a:cs typeface="Arial"/>
                <a:sym typeface="Arial Black" pitchFamily="-108" charset="0"/>
              </a:rPr>
              <a:t>2 </a:t>
            </a:r>
            <a:r>
              <a:rPr lang="en-US" sz="3200" dirty="0">
                <a:latin typeface="Arial"/>
                <a:ea typeface="Arial Black" pitchFamily="-108" charset="0"/>
                <a:cs typeface="Arial"/>
                <a:sym typeface="Arial Black" pitchFamily="-108" charset="0"/>
              </a:rPr>
              <a:t> </a:t>
            </a:r>
            <a:r>
              <a:rPr lang="en-US" sz="3200" baseline="30000" dirty="0">
                <a:latin typeface="Arial"/>
                <a:ea typeface="Arial Black" pitchFamily="-108" charset="0"/>
                <a:cs typeface="Arial"/>
                <a:sym typeface="Arial Black" pitchFamily="-108" charset="0"/>
              </a:rPr>
              <a:t>(</a:t>
            </a:r>
            <a:r>
              <a:rPr lang="en-US" sz="3200" baseline="30000" dirty="0">
                <a:solidFill>
                  <a:srgbClr val="0432FF"/>
                </a:solidFill>
                <a:latin typeface="Arial"/>
                <a:ea typeface="Arial Black" pitchFamily="-108" charset="0"/>
                <a:cs typeface="Arial"/>
                <a:sym typeface="Arial Black" pitchFamily="-108" charset="0"/>
                <a:hlinkClick r:id="rId9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amardas@us.ibm.com</a:t>
            </a:r>
            <a:r>
              <a:rPr lang="en-US" sz="3200" baseline="30000" dirty="0">
                <a:latin typeface="Arial"/>
                <a:ea typeface="Arial Black" pitchFamily="-108" charset="0"/>
                <a:cs typeface="Arial"/>
                <a:sym typeface="Arial Black" pitchFamily="-108" charset="0"/>
              </a:rPr>
              <a:t>)</a:t>
            </a:r>
            <a:r>
              <a:rPr lang="en-US" sz="3200" dirty="0">
                <a:latin typeface="Arial"/>
                <a:ea typeface="Arial Black" pitchFamily="-108" charset="0"/>
                <a:cs typeface="Arial"/>
                <a:sym typeface="Arial Black" pitchFamily="-108" charset="0"/>
              </a:rPr>
              <a:t>, Deborah L. McGuinness</a:t>
            </a:r>
            <a:r>
              <a:rPr lang="en-US" sz="3200" baseline="30000" dirty="0">
                <a:latin typeface="Arial"/>
                <a:ea typeface="Arial Black" pitchFamily="-108" charset="0"/>
                <a:cs typeface="Arial"/>
                <a:sym typeface="Arial Black" pitchFamily="-108" charset="0"/>
              </a:rPr>
              <a:t>1 (</a:t>
            </a:r>
            <a:r>
              <a:rPr lang="en-US" sz="3200" baseline="30000" dirty="0" err="1">
                <a:solidFill>
                  <a:srgbClr val="0432FF"/>
                </a:solidFill>
                <a:latin typeface="Arial"/>
                <a:ea typeface="Arial Black" pitchFamily="-108" charset="0"/>
                <a:cs typeface="Arial"/>
                <a:sym typeface="Arial Black" pitchFamily="-108" charset="0"/>
              </a:rPr>
              <a:t>dlm</a:t>
            </a:r>
            <a:r>
              <a:rPr lang="en-US" sz="3200" baseline="30000" dirty="0">
                <a:solidFill>
                  <a:srgbClr val="0432FF"/>
                </a:solidFill>
                <a:latin typeface="Arial"/>
                <a:ea typeface="Arial Black" pitchFamily="-108" charset="0"/>
                <a:cs typeface="Arial"/>
                <a:sym typeface="Arial Black" pitchFamily="-108" charset="0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@cs.rpi.edu</a:t>
            </a:r>
            <a:r>
              <a:rPr lang="en-US" sz="3200" baseline="30000" dirty="0">
                <a:latin typeface="Arial"/>
                <a:ea typeface="Arial Black" pitchFamily="-108" charset="0"/>
                <a:cs typeface="Arial"/>
                <a:sym typeface="Arial Black" pitchFamily="-108" charset="0"/>
              </a:rPr>
              <a:t>)</a:t>
            </a:r>
            <a:endParaRPr lang="en-US" sz="3200" dirty="0">
              <a:latin typeface="Arial"/>
              <a:ea typeface="Arial Black" pitchFamily="-108" charset="0"/>
              <a:cs typeface="Arial"/>
            </a:endParaRPr>
          </a:p>
          <a:p>
            <a:pPr marL="27095">
              <a:spcBef>
                <a:spcPts val="1031"/>
              </a:spcBef>
            </a:pPr>
            <a:endParaRPr lang="en-US" sz="2200" dirty="0">
              <a:solidFill>
                <a:schemeClr val="tx1"/>
              </a:solidFill>
              <a:latin typeface="Arial" panose="020B0604020202020204" pitchFamily="34" charset="0"/>
              <a:ea typeface="Arial Black" pitchFamily="-108" charset="0"/>
              <a:cs typeface="Arial" panose="020B0604020202020204" pitchFamily="34" charset="0"/>
              <a:sym typeface="Arial Black" pitchFamily="-108" charset="0"/>
            </a:endParaRPr>
          </a:p>
          <a:p>
            <a:pPr marL="27095">
              <a:spcBef>
                <a:spcPts val="1031"/>
              </a:spcBef>
            </a:pPr>
            <a:r>
              <a:rPr lang="en-US" sz="3200" baseline="30000" dirty="0">
                <a:solidFill>
                  <a:schemeClr val="tx1"/>
                </a:solidFill>
                <a:latin typeface="Arial" panose="020B0604020202020204" pitchFamily="34" charset="0"/>
                <a:ea typeface="Arial Black" pitchFamily="-108" charset="0"/>
                <a:cs typeface="Arial" panose="020B0604020202020204" pitchFamily="34" charset="0"/>
                <a:sym typeface="Arial Black" pitchFamily="-108" charset="0"/>
              </a:rPr>
              <a:t>1</a:t>
            </a:r>
            <a:r>
              <a:rPr lang="en-US" sz="3200" dirty="0">
                <a:solidFill>
                  <a:schemeClr val="tx1"/>
                </a:solidFill>
                <a:latin typeface="Arial" panose="020B0604020202020204" pitchFamily="34" charset="0"/>
                <a:ea typeface="Arial Black" pitchFamily="-108" charset="0"/>
                <a:cs typeface="Arial" panose="020B0604020202020204" pitchFamily="34" charset="0"/>
                <a:sym typeface="Arial Black" pitchFamily="-108" charset="0"/>
              </a:rPr>
              <a:t>Rensselaer Polytechnic Institute, Troy, NY</a:t>
            </a:r>
          </a:p>
          <a:p>
            <a:pPr marL="27095">
              <a:spcBef>
                <a:spcPts val="1031"/>
              </a:spcBef>
            </a:pPr>
            <a:r>
              <a:rPr lang="en-US" sz="3200" baseline="30000" dirty="0">
                <a:solidFill>
                  <a:schemeClr val="tx1"/>
                </a:solidFill>
                <a:latin typeface="Arial" panose="020B0604020202020204" pitchFamily="34" charset="0"/>
                <a:ea typeface="Arial Black" pitchFamily="-108" charset="0"/>
                <a:cs typeface="Arial" panose="020B0604020202020204" pitchFamily="34" charset="0"/>
                <a:sym typeface="Arial Black" pitchFamily="-108" charset="0"/>
              </a:rPr>
              <a:t>2</a:t>
            </a:r>
            <a:r>
              <a:rPr lang="en-US" sz="3200" dirty="0">
                <a:solidFill>
                  <a:schemeClr val="tx1"/>
                </a:solidFill>
                <a:latin typeface="Arial" panose="020B0604020202020204" pitchFamily="34" charset="0"/>
                <a:ea typeface="Arial Black" pitchFamily="-108" charset="0"/>
                <a:cs typeface="Arial" panose="020B0604020202020204" pitchFamily="34" charset="0"/>
                <a:sym typeface="Arial Black" pitchFamily="-108" charset="0"/>
              </a:rPr>
              <a:t>IBM Research, Cambridge, MA</a:t>
            </a:r>
          </a:p>
          <a:p>
            <a:pPr marL="27095">
              <a:spcBef>
                <a:spcPts val="1031"/>
              </a:spcBef>
            </a:pPr>
            <a:endParaRPr lang="en-US" sz="2400" dirty="0">
              <a:solidFill>
                <a:schemeClr val="tx1"/>
              </a:solidFill>
              <a:latin typeface="Arial" panose="020B0604020202020204" pitchFamily="34" charset="0"/>
              <a:ea typeface="Arial Black" pitchFamily="-108" charset="0"/>
              <a:cs typeface="Arial" panose="020B0604020202020204" pitchFamily="34" charset="0"/>
              <a:sym typeface="Arial Black" pitchFamily="-108" charset="0"/>
            </a:endParaRPr>
          </a:p>
          <a:p>
            <a:pPr marL="27095">
              <a:spcBef>
                <a:spcPts val="1031"/>
              </a:spcBef>
            </a:pPr>
            <a:r>
              <a:rPr lang="en-US" sz="3250" b="1" dirty="0">
                <a:solidFill>
                  <a:schemeClr val="tx1"/>
                </a:solidFill>
                <a:latin typeface="Arial" panose="020B0604020202020204" pitchFamily="34" charset="0"/>
                <a:ea typeface="Arial Black" pitchFamily="-108" charset="0"/>
                <a:cs typeface="Arial" panose="020B0604020202020204" pitchFamily="34" charset="0"/>
                <a:sym typeface="Arial Black" pitchFamily="-108" charset="0"/>
              </a:rPr>
              <a:t>Background</a:t>
            </a:r>
          </a:p>
          <a:p>
            <a:pPr marL="23336" algn="just">
              <a:spcBef>
                <a:spcPts val="902"/>
              </a:spcBef>
            </a:pPr>
            <a:r>
              <a:rPr lang="en-US" sz="3250" dirty="0">
                <a:latin typeface="Arial" panose="020B0604020202020204" pitchFamily="34" charset="0"/>
                <a:ea typeface="Arial Black" pitchFamily="-108" charset="0"/>
                <a:cs typeface="Arial" panose="020B0604020202020204" pitchFamily="34" charset="0"/>
                <a:sym typeface="Arial Black" pitchFamily="-108" charset="0"/>
              </a:rPr>
              <a:t>Explainable Artificial Intelligence (AI) is receiving attention due to the increased proliferation of machine learning methods in high-precision settings. Traditionally, different methods in AI have tackled </a:t>
            </a:r>
            <a:r>
              <a:rPr lang="en-US" sz="3250" dirty="0" err="1">
                <a:latin typeface="Arial" panose="020B0604020202020204" pitchFamily="34" charset="0"/>
                <a:ea typeface="Arial Black" pitchFamily="-108" charset="0"/>
                <a:cs typeface="Arial" panose="020B0604020202020204" pitchFamily="34" charset="0"/>
                <a:sym typeface="Arial Black" pitchFamily="-108" charset="0"/>
              </a:rPr>
              <a:t>explainability</a:t>
            </a:r>
            <a:r>
              <a:rPr lang="en-US" sz="3250" dirty="0">
                <a:latin typeface="Arial" panose="020B0604020202020204" pitchFamily="34" charset="0"/>
                <a:ea typeface="Arial Black" pitchFamily="-108" charset="0"/>
                <a:cs typeface="Arial" panose="020B0604020202020204" pitchFamily="34" charset="0"/>
                <a:sym typeface="Arial Black" pitchFamily="-108" charset="0"/>
              </a:rPr>
              <a:t> from different angles tightly coupled with their capabilities. However, with the increasing adoption of AI, there is a need for </a:t>
            </a:r>
            <a:r>
              <a:rPr lang="en-US" sz="3250" b="1" dirty="0">
                <a:solidFill>
                  <a:srgbClr val="7030A0"/>
                </a:solidFill>
                <a:latin typeface="Arial" panose="020B0604020202020204" pitchFamily="34" charset="0"/>
                <a:ea typeface="Arial Black" pitchFamily="-108" charset="0"/>
                <a:cs typeface="Arial" panose="020B0604020202020204" pitchFamily="34" charset="0"/>
                <a:sym typeface="Arial Black" pitchFamily="-108" charset="0"/>
              </a:rPr>
              <a:t>user-centric focus to </a:t>
            </a:r>
            <a:r>
              <a:rPr lang="en-US" sz="3250" b="1" dirty="0" err="1">
                <a:solidFill>
                  <a:srgbClr val="7030A0"/>
                </a:solidFill>
                <a:latin typeface="Arial" panose="020B0604020202020204" pitchFamily="34" charset="0"/>
                <a:ea typeface="Arial Black" pitchFamily="-108" charset="0"/>
                <a:cs typeface="Arial" panose="020B0604020202020204" pitchFamily="34" charset="0"/>
                <a:sym typeface="Arial Black" pitchFamily="-108" charset="0"/>
              </a:rPr>
              <a:t>explainability</a:t>
            </a:r>
            <a:r>
              <a:rPr lang="en-US" sz="3250" b="1" dirty="0">
                <a:solidFill>
                  <a:srgbClr val="7030A0"/>
                </a:solidFill>
                <a:latin typeface="Arial" panose="020B0604020202020204" pitchFamily="34" charset="0"/>
                <a:ea typeface="Arial Black" pitchFamily="-108" charset="0"/>
                <a:cs typeface="Arial" panose="020B0604020202020204" pitchFamily="34" charset="0"/>
                <a:sym typeface="Arial Black" pitchFamily="-108" charset="0"/>
              </a:rPr>
              <a:t> </a:t>
            </a:r>
            <a:r>
              <a:rPr lang="en-US" sz="3250" dirty="0">
                <a:latin typeface="Arial" panose="020B0604020202020204" pitchFamily="34" charset="0"/>
                <a:ea typeface="Arial Black" pitchFamily="-108" charset="0"/>
                <a:cs typeface="Arial" panose="020B0604020202020204" pitchFamily="34" charset="0"/>
                <a:sym typeface="Arial Black" pitchFamily="-108" charset="0"/>
              </a:rPr>
              <a:t>that is urging researchers to think beyond the </a:t>
            </a:r>
            <a:r>
              <a:rPr lang="en-US" sz="3250" dirty="0">
                <a:solidFill>
                  <a:srgbClr val="7030A0"/>
                </a:solidFill>
                <a:latin typeface="Arial" panose="020B0604020202020204" pitchFamily="34" charset="0"/>
                <a:ea typeface="Arial Black" pitchFamily="-108" charset="0"/>
                <a:cs typeface="Arial" panose="020B0604020202020204" pitchFamily="34" charset="0"/>
                <a:sym typeface="Arial Black" pitchFamily="-108" charset="0"/>
              </a:rPr>
              <a:t>“</a:t>
            </a:r>
            <a:r>
              <a:rPr lang="en-US" sz="3250" b="1" dirty="0">
                <a:solidFill>
                  <a:srgbClr val="7030A0"/>
                </a:solidFill>
                <a:latin typeface="Arial" panose="020B0604020202020204" pitchFamily="34" charset="0"/>
                <a:ea typeface="Arial Black" pitchFamily="-108" charset="0"/>
                <a:cs typeface="Arial" panose="020B0604020202020204" pitchFamily="34" charset="0"/>
                <a:sym typeface="Arial Black" pitchFamily="-108" charset="0"/>
              </a:rPr>
              <a:t>one explanation fits all</a:t>
            </a:r>
            <a:r>
              <a:rPr lang="en-US" sz="3250" dirty="0">
                <a:solidFill>
                  <a:srgbClr val="7030A0"/>
                </a:solidFill>
                <a:latin typeface="Arial" panose="020B0604020202020204" pitchFamily="34" charset="0"/>
                <a:ea typeface="Arial Black" pitchFamily="-108" charset="0"/>
                <a:cs typeface="Arial" panose="020B0604020202020204" pitchFamily="34" charset="0"/>
                <a:sym typeface="Arial Black" pitchFamily="-108" charset="0"/>
              </a:rPr>
              <a:t>” [1] </a:t>
            </a:r>
            <a:r>
              <a:rPr lang="en-US" sz="3250" dirty="0">
                <a:latin typeface="Arial" panose="020B0604020202020204" pitchFamily="34" charset="0"/>
                <a:ea typeface="Arial Black" pitchFamily="-108" charset="0"/>
                <a:cs typeface="Arial" panose="020B0604020202020204" pitchFamily="34" charset="0"/>
                <a:sym typeface="Arial Black" pitchFamily="-108" charset="0"/>
              </a:rPr>
              <a:t>paradigm and explore methods fo</a:t>
            </a:r>
            <a:r>
              <a:rPr lang="en-US" sz="3250" dirty="0">
                <a:solidFill>
                  <a:srgbClr val="7030A0"/>
                </a:solidFill>
                <a:latin typeface="Arial" panose="020B0604020202020204" pitchFamily="34" charset="0"/>
                <a:ea typeface="Arial Black" pitchFamily="-108" charset="0"/>
                <a:cs typeface="Arial" panose="020B0604020202020204" pitchFamily="34" charset="0"/>
                <a:sym typeface="Arial Black" pitchFamily="-108" charset="0"/>
              </a:rPr>
              <a:t>r </a:t>
            </a:r>
            <a:r>
              <a:rPr lang="en-US" sz="3250" b="1" dirty="0">
                <a:solidFill>
                  <a:srgbClr val="7030A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“enhanced </a:t>
            </a:r>
            <a:r>
              <a:rPr lang="en-US" sz="3250" b="1" dirty="0" err="1">
                <a:solidFill>
                  <a:srgbClr val="7030A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explainability</a:t>
            </a:r>
            <a:r>
              <a:rPr lang="en-US" sz="3250" b="1" dirty="0">
                <a:solidFill>
                  <a:srgbClr val="7030A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” </a:t>
            </a:r>
            <a:r>
              <a:rPr lang="en-US" sz="3250" dirty="0">
                <a:latin typeface="Arial" panose="020B0604020202020204" pitchFamily="34" charset="0"/>
                <a:cs typeface="Arial" panose="020B0604020202020204" pitchFamily="34" charset="0"/>
              </a:rPr>
              <a:t>[2] that consider what needs to be explained and in what setting. </a:t>
            </a:r>
            <a:endParaRPr lang="en-US" sz="3250" dirty="0">
              <a:latin typeface="Arial" panose="020B0604020202020204" pitchFamily="34" charset="0"/>
              <a:ea typeface="Arial Black" pitchFamily="-108" charset="0"/>
              <a:cs typeface="Arial" panose="020B0604020202020204" pitchFamily="34" charset="0"/>
            </a:endParaRPr>
          </a:p>
          <a:p>
            <a:pPr marL="27095">
              <a:spcBef>
                <a:spcPts val="1031"/>
              </a:spcBef>
            </a:pPr>
            <a:endParaRPr lang="en-US" sz="3250" dirty="0">
              <a:latin typeface="Arial" panose="020B0604020202020204" pitchFamily="34" charset="0"/>
              <a:ea typeface="Arial Black" pitchFamily="-108" charset="0"/>
              <a:cs typeface="Arial" panose="020B0604020202020204" pitchFamily="34" charset="0"/>
              <a:sym typeface="Arial Black" pitchFamily="-108" charset="0"/>
            </a:endParaRPr>
          </a:p>
          <a:p>
            <a:pPr marL="27095">
              <a:spcBef>
                <a:spcPts val="1031"/>
              </a:spcBef>
            </a:pPr>
            <a:r>
              <a:rPr lang="en-US" sz="3250" b="1" dirty="0">
                <a:solidFill>
                  <a:schemeClr val="tx1"/>
                </a:solidFill>
                <a:latin typeface="Arial" panose="020B0604020202020204" pitchFamily="34" charset="0"/>
                <a:ea typeface="Arial Black" pitchFamily="-108" charset="0"/>
                <a:cs typeface="Arial" panose="020B0604020202020204" pitchFamily="34" charset="0"/>
                <a:sym typeface="Arial Black" pitchFamily="-108" charset="0"/>
              </a:rPr>
              <a:t>Motivations</a:t>
            </a:r>
          </a:p>
          <a:p>
            <a:pPr marL="356711" indent="-333375" algn="just">
              <a:spcBef>
                <a:spcPts val="902"/>
              </a:spcBef>
              <a:buFont typeface="Arial" panose="020B0604020202020204" pitchFamily="34" charset="0"/>
              <a:buChar char="•"/>
            </a:pPr>
            <a:r>
              <a:rPr lang="en-US" sz="3250" dirty="0">
                <a:latin typeface="Arial" panose="020B0604020202020204" pitchFamily="34" charset="0"/>
                <a:ea typeface="Arial Black" pitchFamily="-108" charset="0"/>
                <a:cs typeface="Arial" panose="020B0604020202020204" pitchFamily="34" charset="0"/>
                <a:sym typeface="Arial Black" pitchFamily="-108" charset="0"/>
              </a:rPr>
              <a:t>Since, explanations need to adapt to </a:t>
            </a:r>
            <a:r>
              <a:rPr lang="en-US" sz="3250" b="1" dirty="0">
                <a:solidFill>
                  <a:srgbClr val="7030A0"/>
                </a:solidFill>
                <a:latin typeface="Arial" panose="020B0604020202020204" pitchFamily="34" charset="0"/>
                <a:ea typeface="Arial Black" pitchFamily="-108" charset="0"/>
                <a:cs typeface="Arial" panose="020B0604020202020204" pitchFamily="34" charset="0"/>
                <a:sym typeface="Arial Black" pitchFamily="-108" charset="0"/>
              </a:rPr>
              <a:t>users’ needs and contexts</a:t>
            </a:r>
            <a:r>
              <a:rPr lang="en-US" sz="3250" dirty="0">
                <a:latin typeface="Arial" panose="020B0604020202020204" pitchFamily="34" charset="0"/>
                <a:ea typeface="Arial Black" pitchFamily="-108" charset="0"/>
                <a:cs typeface="Arial" panose="020B0604020202020204" pitchFamily="34" charset="0"/>
                <a:sym typeface="Arial Black" pitchFamily="-108" charset="0"/>
              </a:rPr>
              <a:t>, and various situations, we began reviewing literature for different explanation types.</a:t>
            </a:r>
          </a:p>
          <a:p>
            <a:pPr marL="356711" indent="-333375" algn="just">
              <a:spcBef>
                <a:spcPts val="902"/>
              </a:spcBef>
              <a:buFont typeface="Arial" panose="020B0604020202020204" pitchFamily="34" charset="0"/>
              <a:buChar char="•"/>
            </a:pPr>
            <a:r>
              <a:rPr lang="en-US" sz="3250" dirty="0">
                <a:latin typeface="Arial" panose="020B0604020202020204" pitchFamily="34" charset="0"/>
                <a:ea typeface="Arial Black" pitchFamily="-108" charset="0"/>
                <a:cs typeface="Arial" panose="020B0604020202020204" pitchFamily="34" charset="0"/>
                <a:sym typeface="Arial Black" pitchFamily="-108" charset="0"/>
              </a:rPr>
              <a:t>We found a lack of </a:t>
            </a:r>
            <a:r>
              <a:rPr lang="en-US" sz="3250" b="1" dirty="0">
                <a:solidFill>
                  <a:srgbClr val="7030A0"/>
                </a:solidFill>
                <a:latin typeface="Arial" panose="020B0604020202020204" pitchFamily="34" charset="0"/>
                <a:ea typeface="Arial Black" pitchFamily="-108" charset="0"/>
                <a:cs typeface="Arial" panose="020B0604020202020204" pitchFamily="34" charset="0"/>
                <a:sym typeface="Arial Black" pitchFamily="-108" charset="0"/>
              </a:rPr>
              <a:t>infrastructure and support</a:t>
            </a:r>
            <a:r>
              <a:rPr lang="en-US" sz="3250" b="1" dirty="0">
                <a:latin typeface="Arial" panose="020B0604020202020204" pitchFamily="34" charset="0"/>
                <a:ea typeface="Arial Black" pitchFamily="-108" charset="0"/>
                <a:cs typeface="Arial" panose="020B0604020202020204" pitchFamily="34" charset="0"/>
                <a:sym typeface="Arial Black" pitchFamily="-108" charset="0"/>
              </a:rPr>
              <a:t> </a:t>
            </a:r>
            <a:r>
              <a:rPr lang="en-US" sz="3250" dirty="0">
                <a:latin typeface="Arial" panose="020B0604020202020204" pitchFamily="34" charset="0"/>
                <a:ea typeface="Arial Black" pitchFamily="-108" charset="0"/>
                <a:cs typeface="Arial" panose="020B0604020202020204" pitchFamily="34" charset="0"/>
                <a:sym typeface="Arial Black" pitchFamily="-108" charset="0"/>
              </a:rPr>
              <a:t>to generate user-centric explanations that address a broad range of user questions (e.g., Why, Why Not, What Ifs, What Other, etc.)</a:t>
            </a:r>
          </a:p>
          <a:p>
            <a:pPr marL="356711" indent="-333375" algn="just">
              <a:spcBef>
                <a:spcPts val="902"/>
              </a:spcBef>
              <a:buFont typeface="Arial" panose="020B0604020202020204" pitchFamily="34" charset="0"/>
              <a:buChar char="•"/>
            </a:pPr>
            <a:r>
              <a:rPr lang="en-US" sz="3250" dirty="0">
                <a:latin typeface="Arial" panose="020B0604020202020204" pitchFamily="34" charset="0"/>
                <a:ea typeface="Arial Black" pitchFamily="-108" charset="0"/>
                <a:cs typeface="Arial" panose="020B0604020202020204" pitchFamily="34" charset="0"/>
                <a:sym typeface="Arial Black" pitchFamily="-108" charset="0"/>
              </a:rPr>
              <a:t>Further, there is a lack of </a:t>
            </a:r>
            <a:r>
              <a:rPr lang="en-US" sz="3250" b="1" dirty="0">
                <a:solidFill>
                  <a:srgbClr val="7030A0"/>
                </a:solidFill>
                <a:latin typeface="Arial" panose="020B0604020202020204" pitchFamily="34" charset="0"/>
                <a:ea typeface="Arial Black" pitchFamily="-108" charset="0"/>
                <a:cs typeface="Arial" panose="020B0604020202020204" pitchFamily="34" charset="0"/>
                <a:sym typeface="Arial Black" pitchFamily="-108" charset="0"/>
              </a:rPr>
              <a:t>consensus on the definitions and components </a:t>
            </a:r>
            <a:r>
              <a:rPr lang="en-US" sz="3250" dirty="0">
                <a:latin typeface="Arial" panose="020B0604020202020204" pitchFamily="34" charset="0"/>
                <a:ea typeface="Arial Black" pitchFamily="-108" charset="0"/>
                <a:cs typeface="Arial" panose="020B0604020202020204" pitchFamily="34" charset="0"/>
                <a:sym typeface="Arial Black" pitchFamily="-108" charset="0"/>
              </a:rPr>
              <a:t>of explanations and explanation types, which points to the need for a semantic representation.</a:t>
            </a:r>
          </a:p>
          <a:p>
            <a:pPr marL="356711" indent="-333375" algn="just">
              <a:spcBef>
                <a:spcPts val="902"/>
              </a:spcBef>
              <a:buFont typeface="Arial" panose="020B0604020202020204" pitchFamily="34" charset="0"/>
              <a:buChar char="•"/>
            </a:pPr>
            <a:endParaRPr lang="en-US" sz="3250" dirty="0">
              <a:latin typeface="Arial" panose="020B0604020202020204" pitchFamily="34" charset="0"/>
              <a:ea typeface="Arial Black" pitchFamily="-108" charset="0"/>
              <a:cs typeface="Arial" panose="020B0604020202020204" pitchFamily="34" charset="0"/>
              <a:sym typeface="Arial Black" pitchFamily="-108" charset="0"/>
            </a:endParaRPr>
          </a:p>
          <a:p>
            <a:pPr marL="27095">
              <a:spcBef>
                <a:spcPts val="1031"/>
              </a:spcBef>
            </a:pPr>
            <a:r>
              <a:rPr lang="en-US" sz="3250" b="1" dirty="0">
                <a:solidFill>
                  <a:schemeClr val="tx1"/>
                </a:solidFill>
                <a:latin typeface="Arial" panose="020B0604020202020204" pitchFamily="34" charset="0"/>
                <a:ea typeface="Arial Black" pitchFamily="-108" charset="0"/>
                <a:cs typeface="Arial" panose="020B0604020202020204" pitchFamily="34" charset="0"/>
                <a:sym typeface="Arial Black" pitchFamily="-108" charset="0"/>
              </a:rPr>
              <a:t>Methods</a:t>
            </a:r>
          </a:p>
          <a:p>
            <a:pPr marL="407670" indent="-381000" algn="just">
              <a:spcBef>
                <a:spcPts val="1031"/>
              </a:spcBef>
              <a:buFont typeface="Arial" panose="020B0604020202020204" pitchFamily="34" charset="0"/>
              <a:buChar char="•"/>
            </a:pPr>
            <a:r>
              <a:rPr lang="en-US" sz="3250" dirty="0">
                <a:latin typeface="Arial" panose="020B0604020202020204" pitchFamily="34" charset="0"/>
                <a:ea typeface="Arial Black" pitchFamily="-108" charset="0"/>
                <a:cs typeface="Arial" panose="020B0604020202020204" pitchFamily="34" charset="0"/>
                <a:sym typeface="Arial Black" pitchFamily="-108" charset="0"/>
              </a:rPr>
              <a:t>We found </a:t>
            </a:r>
            <a:r>
              <a:rPr lang="en-US" sz="3250" b="1" dirty="0">
                <a:solidFill>
                  <a:srgbClr val="7030A0"/>
                </a:solidFill>
                <a:latin typeface="Arial" panose="020B0604020202020204" pitchFamily="34" charset="0"/>
                <a:ea typeface="Arial Black" pitchFamily="-108" charset="0"/>
                <a:cs typeface="Arial" panose="020B0604020202020204" pitchFamily="34" charset="0"/>
                <a:sym typeface="Arial Black" pitchFamily="-108" charset="0"/>
              </a:rPr>
              <a:t>nine distinct explanation types </a:t>
            </a:r>
            <a:r>
              <a:rPr lang="en-US" sz="3250" dirty="0">
                <a:latin typeface="Arial" panose="020B0604020202020204" pitchFamily="34" charset="0"/>
                <a:ea typeface="Arial Black" pitchFamily="-108" charset="0"/>
                <a:cs typeface="Arial" panose="020B0604020202020204" pitchFamily="34" charset="0"/>
                <a:sym typeface="Arial Black" pitchFamily="-108" charset="0"/>
              </a:rPr>
              <a:t>in the literature [3] that have different strengths, rationales and serve different purposes. We redefined these explanation types along with a prototypical question that can be addressed by them (Table 1)</a:t>
            </a:r>
          </a:p>
          <a:p>
            <a:pPr marL="407670" indent="-381000" algn="just">
              <a:spcBef>
                <a:spcPts val="1031"/>
              </a:spcBef>
              <a:buFont typeface="Arial" panose="020B0604020202020204" pitchFamily="34" charset="0"/>
              <a:buChar char="•"/>
            </a:pPr>
            <a:r>
              <a:rPr lang="en-US" sz="3250" dirty="0">
                <a:latin typeface="Arial" panose="020B0604020202020204" pitchFamily="34" charset="0"/>
                <a:ea typeface="Arial Black" pitchFamily="-108" charset="0"/>
                <a:cs typeface="Arial" panose="020B0604020202020204" pitchFamily="34" charset="0"/>
                <a:sym typeface="Arial Black" pitchFamily="-108" charset="0"/>
              </a:rPr>
              <a:t>We conducted a </a:t>
            </a:r>
            <a:r>
              <a:rPr lang="en-US" sz="3250" b="1" dirty="0">
                <a:solidFill>
                  <a:srgbClr val="7030A0"/>
                </a:solidFill>
                <a:latin typeface="Arial" panose="020B0604020202020204" pitchFamily="34" charset="0"/>
                <a:ea typeface="Arial Black" pitchFamily="-108" charset="0"/>
                <a:cs typeface="Arial" panose="020B0604020202020204" pitchFamily="34" charset="0"/>
                <a:sym typeface="Arial Black" pitchFamily="-108" charset="0"/>
              </a:rPr>
              <a:t>user-centered design study with clinicians </a:t>
            </a:r>
            <a:r>
              <a:rPr lang="en-US" sz="3250" dirty="0">
                <a:latin typeface="Arial" panose="020B0604020202020204" pitchFamily="34" charset="0"/>
                <a:ea typeface="Arial Black" pitchFamily="-108" charset="0"/>
                <a:cs typeface="Arial" panose="020B0604020202020204" pitchFamily="34" charset="0"/>
                <a:sym typeface="Arial Black" pitchFamily="-108" charset="0"/>
              </a:rPr>
              <a:t>to understand the usage of these explanation types in their practice. </a:t>
            </a:r>
            <a:endParaRPr lang="en-US" sz="3250" dirty="0">
              <a:latin typeface="Arial" panose="020B0604020202020204" pitchFamily="34" charset="0"/>
              <a:ea typeface="Arial Black" pitchFamily="-108" charset="0"/>
              <a:cs typeface="Arial" panose="020B0604020202020204" pitchFamily="34" charset="0"/>
            </a:endParaRPr>
          </a:p>
          <a:p>
            <a:pPr marL="407670" indent="-381000" algn="just">
              <a:spcBef>
                <a:spcPts val="1031"/>
              </a:spcBef>
              <a:buFont typeface="Arial" panose="020B0604020202020204" pitchFamily="34" charset="0"/>
              <a:buChar char="•"/>
            </a:pPr>
            <a:r>
              <a:rPr lang="en-US" sz="3250" dirty="0">
                <a:latin typeface="Arial" panose="020B0604020202020204" pitchFamily="34" charset="0"/>
                <a:ea typeface="Arial Black" pitchFamily="-108" charset="0"/>
                <a:cs typeface="Arial" panose="020B0604020202020204" pitchFamily="34" charset="0"/>
                <a:sym typeface="Arial Black" pitchFamily="-108" charset="0"/>
              </a:rPr>
              <a:t>We designed an </a:t>
            </a:r>
            <a:r>
              <a:rPr lang="en-US" sz="3250" b="1" dirty="0">
                <a:solidFill>
                  <a:srgbClr val="7030A0"/>
                </a:solidFill>
                <a:latin typeface="Arial" panose="020B0604020202020204" pitchFamily="34" charset="0"/>
                <a:ea typeface="Arial Black" pitchFamily="-108" charset="0"/>
                <a:cs typeface="Arial" panose="020B0604020202020204" pitchFamily="34" charset="0"/>
                <a:sym typeface="Arial Black" pitchFamily="-108" charset="0"/>
              </a:rPr>
              <a:t>Explanation Ontology </a:t>
            </a:r>
            <a:r>
              <a:rPr lang="en-US" sz="3250" dirty="0">
                <a:latin typeface="Arial" panose="020B0604020202020204" pitchFamily="34" charset="0"/>
                <a:ea typeface="Arial Black" pitchFamily="-108" charset="0"/>
                <a:cs typeface="Arial" panose="020B0604020202020204" pitchFamily="34" charset="0"/>
                <a:sym typeface="Arial Black" pitchFamily="-108" charset="0"/>
              </a:rPr>
              <a:t>to model the role of explanations, both from a system and user attribute process, and the range of literature-derived explanation types (Fig. 1).</a:t>
            </a:r>
            <a:endParaRPr lang="en-US" sz="3250" dirty="0">
              <a:latin typeface="Arial" panose="020B0604020202020204" pitchFamily="34" charset="0"/>
              <a:ea typeface="Arial Black" pitchFamily="-108" charset="0"/>
              <a:cs typeface="Arial" panose="020B0604020202020204" pitchFamily="34" charset="0"/>
            </a:endParaRPr>
          </a:p>
          <a:p>
            <a:pPr marL="174625" lvl="1"/>
            <a:endParaRPr lang="en-US" sz="3250" b="1" dirty="0">
              <a:solidFill>
                <a:schemeClr val="tx1"/>
              </a:solidFill>
              <a:latin typeface="Arial" panose="020B0604020202020204" pitchFamily="34" charset="0"/>
              <a:ea typeface="Arial Black" pitchFamily="-108" charset="0"/>
              <a:cs typeface="Arial" panose="020B0604020202020204" pitchFamily="34" charset="0"/>
              <a:sym typeface="Arial Black" pitchFamily="-108" charset="0"/>
            </a:endParaRPr>
          </a:p>
          <a:p>
            <a:pPr marL="27095">
              <a:spcBef>
                <a:spcPts val="1031"/>
              </a:spcBef>
            </a:pPr>
            <a:r>
              <a:rPr lang="en-US" sz="3250" b="1" dirty="0">
                <a:solidFill>
                  <a:schemeClr val="tx1"/>
                </a:solidFill>
                <a:latin typeface="Arial" panose="020B0604020202020204" pitchFamily="34" charset="0"/>
                <a:ea typeface="Arial Black" pitchFamily="-108" charset="0"/>
                <a:cs typeface="Arial" panose="020B0604020202020204" pitchFamily="34" charset="0"/>
                <a:sym typeface="Arial Black" pitchFamily="-108" charset="0"/>
              </a:rPr>
              <a:t>Discussion</a:t>
            </a:r>
          </a:p>
          <a:p>
            <a:pPr marL="27095">
              <a:spcBef>
                <a:spcPts val="1031"/>
              </a:spcBef>
            </a:pPr>
            <a:r>
              <a:rPr lang="en-US" sz="3250" dirty="0">
                <a:latin typeface="Arial" panose="020B0604020202020204" pitchFamily="34" charset="0"/>
                <a:ea typeface="Arial Black" pitchFamily="-108" charset="0"/>
                <a:cs typeface="Arial" panose="020B0604020202020204" pitchFamily="34" charset="0"/>
                <a:sym typeface="Arial Black" pitchFamily="-108" charset="0"/>
              </a:rPr>
              <a:t>In our approach, we have:</a:t>
            </a:r>
          </a:p>
          <a:p>
            <a:pPr marL="1038225" lvl="2" indent="-623888" algn="just">
              <a:spcBef>
                <a:spcPts val="1031"/>
              </a:spcBef>
              <a:buFont typeface="Arial" panose="020B0604020202020204" pitchFamily="34" charset="0"/>
              <a:buChar char="•"/>
            </a:pPr>
            <a:r>
              <a:rPr lang="en-US" sz="3250" dirty="0">
                <a:latin typeface="Arial" panose="020B0604020202020204" pitchFamily="34" charset="0"/>
                <a:ea typeface="Arial Black" pitchFamily="-108" charset="0"/>
                <a:cs typeface="Arial" panose="020B0604020202020204" pitchFamily="34" charset="0"/>
                <a:sym typeface="Arial Black" pitchFamily="-108" charset="0"/>
              </a:rPr>
              <a:t>Been able to utilize our Explanation Ontology to encode the </a:t>
            </a:r>
            <a:r>
              <a:rPr lang="en-US" sz="3250" b="1" dirty="0">
                <a:solidFill>
                  <a:srgbClr val="7030A0"/>
                </a:solidFill>
                <a:latin typeface="Arial" panose="020B0604020202020204" pitchFamily="34" charset="0"/>
                <a:ea typeface="Arial Black" pitchFamily="-108" charset="0"/>
                <a:cs typeface="Arial" panose="020B0604020202020204" pitchFamily="34" charset="0"/>
                <a:sym typeface="Arial Black" pitchFamily="-108" charset="0"/>
              </a:rPr>
              <a:t>generational needs of explanation types</a:t>
            </a:r>
            <a:r>
              <a:rPr lang="en-US" sz="3250" dirty="0">
                <a:latin typeface="Arial" panose="020B0604020202020204" pitchFamily="34" charset="0"/>
                <a:ea typeface="Arial Black" pitchFamily="-108" charset="0"/>
                <a:cs typeface="Arial" panose="020B0604020202020204" pitchFamily="34" charset="0"/>
                <a:sym typeface="Arial Black" pitchFamily="-108" charset="0"/>
              </a:rPr>
              <a:t>, gathered from an analysis of various components necessary to assemble these types from the literature as well as from our user study</a:t>
            </a:r>
          </a:p>
          <a:p>
            <a:pPr marL="1038225" lvl="2" indent="-623888" algn="just">
              <a:spcBef>
                <a:spcPts val="1031"/>
              </a:spcBef>
              <a:buFont typeface="Arial" panose="020B0604020202020204" pitchFamily="34" charset="0"/>
              <a:buChar char="•"/>
            </a:pPr>
            <a:r>
              <a:rPr lang="en-US" sz="3250" dirty="0">
                <a:latin typeface="Arial" panose="020B0604020202020204" pitchFamily="34" charset="0"/>
                <a:ea typeface="Arial Black" pitchFamily="-108" charset="0"/>
                <a:cs typeface="Arial" panose="020B0604020202020204" pitchFamily="34" charset="0"/>
                <a:sym typeface="Arial Black" pitchFamily="-108" charset="0"/>
              </a:rPr>
              <a:t>Have designed a </a:t>
            </a:r>
            <a:r>
              <a:rPr lang="en-US" sz="3250" b="1" dirty="0">
                <a:solidFill>
                  <a:srgbClr val="7030A0"/>
                </a:solidFill>
                <a:latin typeface="Arial" panose="020B0604020202020204" pitchFamily="34" charset="0"/>
                <a:ea typeface="Arial Black" pitchFamily="-108" charset="0"/>
                <a:cs typeface="Arial" panose="020B0604020202020204" pitchFamily="34" charset="0"/>
                <a:sym typeface="Arial Black" pitchFamily="-108" charset="0"/>
              </a:rPr>
              <a:t>selected set of competency questions </a:t>
            </a:r>
            <a:r>
              <a:rPr lang="en-US" sz="3250" dirty="0">
                <a:latin typeface="Arial" panose="020B0604020202020204" pitchFamily="34" charset="0"/>
                <a:ea typeface="Arial Black" pitchFamily="-108" charset="0"/>
                <a:cs typeface="Arial" panose="020B0604020202020204" pitchFamily="34" charset="0"/>
                <a:sym typeface="Arial Black" pitchFamily="-108" charset="0"/>
              </a:rPr>
              <a:t>to guide system developers about the intended use of our Explanation Ontology</a:t>
            </a:r>
            <a:endParaRPr lang="en-US" sz="3250" dirty="0">
              <a:latin typeface="Arial" panose="020B0604020202020204" pitchFamily="34" charset="0"/>
              <a:ea typeface="Arial Black" pitchFamily="-108" charset="0"/>
              <a:cs typeface="Arial" panose="020B0604020202020204" pitchFamily="34" charset="0"/>
            </a:endParaRPr>
          </a:p>
          <a:p>
            <a:pPr marL="1038225" lvl="2" indent="-623888" algn="just">
              <a:spcBef>
                <a:spcPts val="1031"/>
              </a:spcBef>
              <a:buFont typeface="Arial" panose="020B0604020202020204" pitchFamily="34" charset="0"/>
              <a:buChar char="•"/>
            </a:pPr>
            <a:r>
              <a:rPr lang="en-US" sz="3250" dirty="0">
                <a:latin typeface="Arial" panose="020B0604020202020204" pitchFamily="34" charset="0"/>
                <a:ea typeface="Arial Black" pitchFamily="-108" charset="0"/>
                <a:cs typeface="Arial" panose="020B0604020202020204" pitchFamily="34" charset="0"/>
                <a:sym typeface="Arial Black" pitchFamily="-108" charset="0"/>
              </a:rPr>
              <a:t>Found that some </a:t>
            </a:r>
            <a:r>
              <a:rPr lang="en-US" sz="3250" b="1" dirty="0">
                <a:solidFill>
                  <a:srgbClr val="7030A0"/>
                </a:solidFill>
                <a:latin typeface="Arial" panose="020B0604020202020204" pitchFamily="34" charset="0"/>
                <a:ea typeface="Arial Black" pitchFamily="-108" charset="0"/>
                <a:cs typeface="Arial" panose="020B0604020202020204" pitchFamily="34" charset="0"/>
                <a:sym typeface="Arial Black" pitchFamily="-108" charset="0"/>
              </a:rPr>
              <a:t>explanation types are used more often </a:t>
            </a:r>
            <a:r>
              <a:rPr lang="en-US" sz="3250" dirty="0">
                <a:latin typeface="Arial" panose="020B0604020202020204" pitchFamily="34" charset="0"/>
                <a:ea typeface="Arial Black" pitchFamily="-108" charset="0"/>
                <a:cs typeface="Arial" panose="020B0604020202020204" pitchFamily="34" charset="0"/>
                <a:sym typeface="Arial Black" pitchFamily="-108" charset="0"/>
              </a:rPr>
              <a:t>than others depending on the use case:</a:t>
            </a:r>
          </a:p>
          <a:p>
            <a:pPr marL="1495425" lvl="4" indent="-623888" algn="just">
              <a:spcBef>
                <a:spcPts val="1031"/>
              </a:spcBef>
              <a:buFont typeface="Arial" panose="020B0604020202020204" pitchFamily="34" charset="0"/>
              <a:buChar char="•"/>
            </a:pPr>
            <a:r>
              <a:rPr lang="en-US" sz="3250" dirty="0">
                <a:latin typeface="Arial" panose="020B0604020202020204" pitchFamily="34" charset="0"/>
                <a:ea typeface="Arial Black" pitchFamily="-108" charset="0"/>
                <a:cs typeface="Arial" panose="020B0604020202020204" pitchFamily="34" charset="0"/>
                <a:sym typeface="Arial Black" pitchFamily="-108" charset="0"/>
              </a:rPr>
              <a:t>During our user study, clinicians were most often using </a:t>
            </a:r>
            <a:r>
              <a:rPr lang="en-US" sz="3250" b="1" dirty="0">
                <a:solidFill>
                  <a:srgbClr val="7030A0"/>
                </a:solidFill>
                <a:latin typeface="Arial" panose="020B0604020202020204" pitchFamily="34" charset="0"/>
                <a:ea typeface="Arial Black" pitchFamily="-108" charset="0"/>
                <a:cs typeface="Arial" panose="020B0604020202020204" pitchFamily="34" charset="0"/>
                <a:sym typeface="Arial Black" pitchFamily="-108" charset="0"/>
              </a:rPr>
              <a:t>contextual explanations </a:t>
            </a:r>
            <a:r>
              <a:rPr lang="en-US" sz="3250" dirty="0">
                <a:latin typeface="Arial" panose="020B0604020202020204" pitchFamily="34" charset="0"/>
                <a:ea typeface="Arial Black" pitchFamily="-108" charset="0"/>
                <a:cs typeface="Arial" panose="020B0604020202020204" pitchFamily="34" charset="0"/>
                <a:sym typeface="Arial Black" pitchFamily="-108" charset="0"/>
              </a:rPr>
              <a:t>and their experiential knowledge, </a:t>
            </a:r>
            <a:r>
              <a:rPr lang="en-US" sz="3250" b="1" dirty="0">
                <a:solidFill>
                  <a:srgbClr val="7030A0"/>
                </a:solidFill>
                <a:latin typeface="Arial" panose="020B0604020202020204" pitchFamily="34" charset="0"/>
                <a:ea typeface="Arial Black" pitchFamily="-108" charset="0"/>
                <a:cs typeface="Arial" panose="020B0604020202020204" pitchFamily="34" charset="0"/>
                <a:sym typeface="Arial Black" pitchFamily="-108" charset="0"/>
              </a:rPr>
              <a:t>clinical pearls</a:t>
            </a:r>
            <a:r>
              <a:rPr lang="en-US" sz="3250" dirty="0">
                <a:latin typeface="Arial" panose="020B0604020202020204" pitchFamily="34" charset="0"/>
                <a:ea typeface="Arial Black" pitchFamily="-108" charset="0"/>
                <a:cs typeface="Arial" panose="020B0604020202020204" pitchFamily="34" charset="0"/>
                <a:sym typeface="Arial Black" pitchFamily="-108" charset="0"/>
              </a:rPr>
              <a:t>, a form of everyday explanations </a:t>
            </a:r>
            <a:endParaRPr lang="en-US" sz="3250" b="1" dirty="0">
              <a:solidFill>
                <a:srgbClr val="7030A0"/>
              </a:solidFill>
              <a:latin typeface="Arial" panose="020B0604020202020204" pitchFamily="34" charset="0"/>
              <a:ea typeface="Arial Black" pitchFamily="-108" charset="0"/>
              <a:cs typeface="Arial" panose="020B0604020202020204" pitchFamily="34" charset="0"/>
              <a:sym typeface="Arial Black" pitchFamily="-108" charset="0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0697B15-387B-3841-B467-2A80F8DA219A}"/>
              </a:ext>
            </a:extLst>
          </p:cNvPr>
          <p:cNvSpPr/>
          <p:nvPr/>
        </p:nvSpPr>
        <p:spPr>
          <a:xfrm>
            <a:off x="35411495" y="26112432"/>
            <a:ext cx="15290264" cy="325217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b="1" dirty="0">
                <a:latin typeface="Arial" panose="020B0604020202020204" pitchFamily="34" charset="0"/>
                <a:cs typeface="Arial" panose="020B0604020202020204" pitchFamily="34" charset="0"/>
              </a:rPr>
              <a:t>Acknowledgments</a:t>
            </a:r>
          </a:p>
          <a:p>
            <a:pPr marL="19780" algn="just">
              <a:spcBef>
                <a:spcPts val="753"/>
              </a:spcBef>
            </a:pPr>
            <a:r>
              <a:rPr lang="en-US" sz="3200" dirty="0">
                <a:solidFill>
                  <a:schemeClr val="tx1"/>
                </a:solidFill>
                <a:latin typeface="Arial" panose="020B0604020202020204" pitchFamily="34" charset="0"/>
                <a:ea typeface="Verdana" pitchFamily="-108" charset="0"/>
                <a:cs typeface="Arial" panose="020B0604020202020204" pitchFamily="34" charset="0"/>
              </a:rPr>
              <a:t>This work is partially supported by IBM Research AI through the AI Horizons Network. We thank our colleagues from RPI, </a:t>
            </a:r>
            <a:r>
              <a:rPr lang="en-US" sz="3200" dirty="0" err="1">
                <a:solidFill>
                  <a:schemeClr val="tx1"/>
                </a:solidFill>
                <a:latin typeface="Arial" panose="020B0604020202020204" pitchFamily="34" charset="0"/>
                <a:ea typeface="Verdana" pitchFamily="-108" charset="0"/>
                <a:cs typeface="Arial" panose="020B0604020202020204" pitchFamily="34" charset="0"/>
              </a:rPr>
              <a:t>Sabbir</a:t>
            </a:r>
            <a:r>
              <a:rPr lang="en-US" sz="3200" dirty="0">
                <a:solidFill>
                  <a:schemeClr val="tx1"/>
                </a:solidFill>
                <a:latin typeface="Arial" panose="020B0604020202020204" pitchFamily="34" charset="0"/>
                <a:ea typeface="Verdana" pitchFamily="-108" charset="0"/>
                <a:cs typeface="Arial" panose="020B0604020202020204" pitchFamily="34" charset="0"/>
              </a:rPr>
              <a:t> Rashid, and, IBM Research, Ching-Hua Chen, who greatly assisted the research.</a:t>
            </a:r>
          </a:p>
          <a:p>
            <a:pPr marL="19780" algn="just">
              <a:spcBef>
                <a:spcPts val="753"/>
              </a:spcBef>
            </a:pPr>
            <a:b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</a:br>
            <a:endParaRPr lang="en-US" sz="3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E801E7D-C580-A34C-9D23-1907A1B67AEB}"/>
              </a:ext>
            </a:extLst>
          </p:cNvPr>
          <p:cNvSpPr txBox="1"/>
          <p:nvPr/>
        </p:nvSpPr>
        <p:spPr>
          <a:xfrm>
            <a:off x="16195182" y="19998137"/>
            <a:ext cx="18364382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3200" b="1" dirty="0">
                <a:solidFill>
                  <a:srgbClr val="7030A0"/>
                </a:solidFill>
                <a:cs typeface="Arial" panose="020B0604020202020204" pitchFamily="34" charset="0"/>
              </a:rPr>
              <a:t>Fig. 1</a:t>
            </a:r>
            <a:r>
              <a:rPr lang="en-US" sz="3200" dirty="0">
                <a:cs typeface="Arial" panose="020B0604020202020204" pitchFamily="34" charset="0"/>
              </a:rPr>
              <a:t>: A conceptual overview of our </a:t>
            </a:r>
            <a:r>
              <a:rPr lang="en-US" sz="3200" b="1" dirty="0">
                <a:solidFill>
                  <a:srgbClr val="7030A0"/>
                </a:solidFill>
                <a:cs typeface="Arial" panose="020B0604020202020204" pitchFamily="34" charset="0"/>
              </a:rPr>
              <a:t>Explanation Ontology</a:t>
            </a:r>
            <a:r>
              <a:rPr lang="en-US" sz="3200" dirty="0">
                <a:cs typeface="Arial" panose="020B0604020202020204" pitchFamily="34" charset="0"/>
              </a:rPr>
              <a:t>, capturing entities to allow explanations to be assembled by an </a:t>
            </a:r>
            <a:r>
              <a:rPr lang="en-US" sz="3200" b="1" dirty="0">
                <a:solidFill>
                  <a:srgbClr val="7030A0"/>
                </a:solidFill>
                <a:cs typeface="Arial" panose="020B0604020202020204" pitchFamily="34" charset="0"/>
              </a:rPr>
              <a:t>AI Task</a:t>
            </a:r>
            <a:r>
              <a:rPr lang="en-US" sz="3200" dirty="0">
                <a:cs typeface="Arial" panose="020B0604020202020204" pitchFamily="34" charset="0"/>
              </a:rPr>
              <a:t>, used in a system interacting with a user. We depict user-attributes of explanations in the upper portion (green highlight), system-attributes in the lower portion (blue highlight), and attributes that would be visible in a user interface are depicted in the middle portion in purple. </a:t>
            </a:r>
          </a:p>
        </p:txBody>
      </p:sp>
      <p:sp>
        <p:nvSpPr>
          <p:cNvPr id="38" name="Rounded Rectangle 37">
            <a:extLst>
              <a:ext uri="{FF2B5EF4-FFF2-40B4-BE49-F238E27FC236}">
                <a16:creationId xmlns:a16="http://schemas.microsoft.com/office/drawing/2014/main" id="{7600DB30-3281-AB42-B222-38FAD4BC0420}"/>
              </a:ext>
            </a:extLst>
          </p:cNvPr>
          <p:cNvSpPr/>
          <p:nvPr/>
        </p:nvSpPr>
        <p:spPr bwMode="auto">
          <a:xfrm>
            <a:off x="16319334" y="4785610"/>
            <a:ext cx="18281563" cy="2284840"/>
          </a:xfrm>
          <a:prstGeom prst="roundRect">
            <a:avLst/>
          </a:prstGeom>
          <a:solidFill>
            <a:srgbClr val="7030A0">
              <a:alpha val="10588"/>
            </a:srgbClr>
          </a:solidFill>
          <a:ln w="381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lvl="0">
              <a:defRPr/>
            </a:pPr>
            <a:r>
              <a:rPr lang="en-US" sz="4500" b="1" dirty="0">
                <a:solidFill>
                  <a:srgbClr val="7030A0"/>
                </a:solidFill>
              </a:rPr>
              <a:t>Classifications</a:t>
            </a:r>
          </a:p>
          <a:p>
            <a:pPr lvl="0">
              <a:defRPr/>
            </a:pPr>
            <a:r>
              <a:rPr lang="en-US" sz="4500" b="1" dirty="0"/>
              <a:t>Types of Computational Biomedical Knowledge; Systems, Platforms, Tools and Services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B0071246-9F10-C044-BC68-10041C478279}"/>
              </a:ext>
            </a:extLst>
          </p:cNvPr>
          <p:cNvSpPr txBox="1"/>
          <p:nvPr/>
        </p:nvSpPr>
        <p:spPr>
          <a:xfrm>
            <a:off x="16195182" y="22190153"/>
            <a:ext cx="2828390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3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References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9795EF9E-C471-6C46-8BFC-110E12608791}"/>
              </a:ext>
            </a:extLst>
          </p:cNvPr>
          <p:cNvSpPr txBox="1"/>
          <p:nvPr/>
        </p:nvSpPr>
        <p:spPr>
          <a:xfrm>
            <a:off x="16195182" y="22925233"/>
            <a:ext cx="18596609" cy="40318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31813" indent="-514350">
              <a:buFont typeface="+mj-lt"/>
              <a:buAutoNum type="arabicPeriod"/>
            </a:pPr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B. </a:t>
            </a:r>
            <a:r>
              <a:rPr lang="en-US" sz="3200" dirty="0" err="1">
                <a:latin typeface="Arial" panose="020B0604020202020204" pitchFamily="34" charset="0"/>
                <a:cs typeface="Arial" panose="020B0604020202020204" pitchFamily="34" charset="0"/>
              </a:rPr>
              <a:t>Mittelstadt</a:t>
            </a:r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, C. Russell, and </a:t>
            </a:r>
            <a:r>
              <a:rPr lang="en-US" sz="3200" dirty="0" err="1">
                <a:latin typeface="Arial" panose="020B0604020202020204" pitchFamily="34" charset="0"/>
                <a:cs typeface="Arial" panose="020B0604020202020204" pitchFamily="34" charset="0"/>
              </a:rPr>
              <a:t>S.Wachter</a:t>
            </a:r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, “Explaining explanations in AI,” in Proc. of the Conf. on Fairness, Accountability, and Transparency. ACM, 2019, pp. 279–288</a:t>
            </a:r>
          </a:p>
          <a:p>
            <a:pPr marL="531813" indent="-514350">
              <a:buFont typeface="+mj-lt"/>
              <a:buAutoNum type="arabicPeriod"/>
            </a:pPr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Matheny, M., </a:t>
            </a:r>
            <a:r>
              <a:rPr lang="en-US" sz="3200" dirty="0" err="1">
                <a:latin typeface="Arial" panose="020B0604020202020204" pitchFamily="34" charset="0"/>
                <a:cs typeface="Arial" panose="020B0604020202020204" pitchFamily="34" charset="0"/>
              </a:rPr>
              <a:t>Israni</a:t>
            </a:r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, S. T., Ahmed, M., &amp; </a:t>
            </a:r>
            <a:r>
              <a:rPr lang="en-US" sz="3200" dirty="0" err="1">
                <a:latin typeface="Arial" panose="020B0604020202020204" pitchFamily="34" charset="0"/>
                <a:cs typeface="Arial" panose="020B0604020202020204" pitchFamily="34" charset="0"/>
              </a:rPr>
              <a:t>Whicher</a:t>
            </a:r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, D. (2020). Artificial intelligence in health care: The hope, the hype, the promise, the peril. </a:t>
            </a:r>
            <a:r>
              <a:rPr lang="en-US" sz="3200" i="1" dirty="0">
                <a:latin typeface="Arial" panose="020B0604020202020204" pitchFamily="34" charset="0"/>
                <a:cs typeface="Arial" panose="020B0604020202020204" pitchFamily="34" charset="0"/>
              </a:rPr>
              <a:t>Natl </a:t>
            </a:r>
            <a:r>
              <a:rPr lang="en-US" sz="3200" i="1" dirty="0" err="1">
                <a:latin typeface="Arial" panose="020B0604020202020204" pitchFamily="34" charset="0"/>
                <a:cs typeface="Arial" panose="020B0604020202020204" pitchFamily="34" charset="0"/>
              </a:rPr>
              <a:t>Acad</a:t>
            </a:r>
            <a:r>
              <a:rPr lang="en-US" sz="3200" i="1" dirty="0">
                <a:latin typeface="Arial" panose="020B0604020202020204" pitchFamily="34" charset="0"/>
                <a:cs typeface="Arial" panose="020B0604020202020204" pitchFamily="34" charset="0"/>
              </a:rPr>
              <a:t> Med</a:t>
            </a:r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, 94-97.</a:t>
            </a:r>
          </a:p>
          <a:p>
            <a:pPr marL="531813" indent="-514350">
              <a:buFont typeface="+mj-lt"/>
              <a:buAutoNum type="arabicPeriod"/>
            </a:pPr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S. Chari, D. Gruen, O. Seneviratne, D. L. McGuinness, "Directions for Explainable Knowledge-Enabled Systems". In: Ilaria </a:t>
            </a:r>
            <a:r>
              <a:rPr lang="en-US" sz="3200" dirty="0" err="1">
                <a:latin typeface="Arial" panose="020B0604020202020204" pitchFamily="34" charset="0"/>
                <a:cs typeface="Arial" panose="020B0604020202020204" pitchFamily="34" charset="0"/>
              </a:rPr>
              <a:t>Tiddi</a:t>
            </a:r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, Freddy </a:t>
            </a:r>
            <a:r>
              <a:rPr lang="en-US" sz="3200" dirty="0" err="1">
                <a:latin typeface="Arial" panose="020B0604020202020204" pitchFamily="34" charset="0"/>
                <a:cs typeface="Arial" panose="020B0604020202020204" pitchFamily="34" charset="0"/>
              </a:rPr>
              <a:t>Lecue</a:t>
            </a:r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, Pascal </a:t>
            </a:r>
            <a:r>
              <a:rPr lang="en-US" sz="3200" dirty="0" err="1">
                <a:latin typeface="Arial" panose="020B0604020202020204" pitchFamily="34" charset="0"/>
                <a:cs typeface="Arial" panose="020B0604020202020204" pitchFamily="34" charset="0"/>
              </a:rPr>
              <a:t>Hitzler</a:t>
            </a:r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 (eds.), Knowledge Graphs for </a:t>
            </a:r>
            <a:r>
              <a:rPr lang="en-US" sz="3200" dirty="0" err="1">
                <a:latin typeface="Arial" panose="020B0604020202020204" pitchFamily="34" charset="0"/>
                <a:cs typeface="Arial" panose="020B0604020202020204" pitchFamily="34" charset="0"/>
              </a:rPr>
              <a:t>eXplainable</a:t>
            </a:r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 Artificial Intelligence: Foundations, Applications and Challenges. Studies on the Semantic Web, IOS Press, Amsterdam, 2020, 245 - 261</a:t>
            </a:r>
          </a:p>
        </p:txBody>
      </p:sp>
      <p:sp>
        <p:nvSpPr>
          <p:cNvPr id="42" name="Rounded Rectangle 41">
            <a:extLst>
              <a:ext uri="{FF2B5EF4-FFF2-40B4-BE49-F238E27FC236}">
                <a16:creationId xmlns:a16="http://schemas.microsoft.com/office/drawing/2014/main" id="{B8020016-1AD0-D64B-9E50-A778FDBABDCE}"/>
              </a:ext>
            </a:extLst>
          </p:cNvPr>
          <p:cNvSpPr/>
          <p:nvPr/>
        </p:nvSpPr>
        <p:spPr bwMode="auto">
          <a:xfrm>
            <a:off x="16546085" y="22776735"/>
            <a:ext cx="18245706" cy="4833065"/>
          </a:xfrm>
          <a:prstGeom prst="roundRect">
            <a:avLst>
              <a:gd name="adj" fmla="val 8547"/>
            </a:avLst>
          </a:prstGeom>
          <a:noFill/>
          <a:ln w="381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190500" algn="ctr" defTabSz="1290950">
              <a:spcBef>
                <a:spcPts val="819"/>
              </a:spcBef>
            </a:pPr>
            <a:endParaRPr lang="en-US" sz="2400" kern="0" dirty="0">
              <a:latin typeface="Georgia" panose="02040502050405020303" pitchFamily="18" charset="0"/>
              <a:ea typeface="Verdana" pitchFamily="-108" charset="0"/>
              <a:cs typeface="Times New Roman" panose="02020603050405020304" pitchFamily="18" charset="0"/>
            </a:endParaRP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998BB124-5C07-DA49-AD7D-24ECBBAD04CD}"/>
              </a:ext>
            </a:extLst>
          </p:cNvPr>
          <p:cNvSpPr txBox="1"/>
          <p:nvPr/>
        </p:nvSpPr>
        <p:spPr>
          <a:xfrm>
            <a:off x="38902103" y="19326414"/>
            <a:ext cx="10778237" cy="578882"/>
          </a:xfrm>
          <a:prstGeom prst="wedgeRoundRectCallout">
            <a:avLst>
              <a:gd name="adj1" fmla="val -56958"/>
              <a:gd name="adj2" fmla="val 36007"/>
              <a:gd name="adj3" fmla="val 16667"/>
            </a:avLst>
          </a:prstGeom>
          <a:solidFill>
            <a:srgbClr val="CA9ABE">
              <a:alpha val="54902"/>
            </a:srgbClr>
          </a:solidFill>
          <a:ln>
            <a:solidFill>
              <a:schemeClr val="accent6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sz="2800" dirty="0">
                <a:cs typeface="Calibri" panose="020F0502020204030204" pitchFamily="34" charset="0"/>
              </a:rPr>
              <a:t>View more at: </a:t>
            </a:r>
            <a:r>
              <a:rPr lang="en-US" sz="2800" dirty="0">
                <a:hlinkClick r:id="rId1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https://tetherless-world.github.io/explanation-ontology/</a:t>
            </a:r>
            <a:endParaRPr lang="en-US" sz="2800" dirty="0">
              <a:cs typeface="Calibri" panose="020F0502020204030204" pitchFamily="34" charset="0"/>
            </a:endParaRPr>
          </a:p>
        </p:txBody>
      </p:sp>
      <p:graphicFrame>
        <p:nvGraphicFramePr>
          <p:cNvPr id="43" name="Table 42">
            <a:extLst>
              <a:ext uri="{FF2B5EF4-FFF2-40B4-BE49-F238E27FC236}">
                <a16:creationId xmlns:a16="http://schemas.microsoft.com/office/drawing/2014/main" id="{AD99002E-29E3-EF41-8897-F44943CB823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78373485"/>
              </p:ext>
            </p:extLst>
          </p:nvPr>
        </p:nvGraphicFramePr>
        <p:xfrm>
          <a:off x="35197095" y="1689847"/>
          <a:ext cx="15357750" cy="17414582"/>
        </p:xfrm>
        <a:graphic>
          <a:graphicData uri="http://schemas.openxmlformats.org/drawingml/2006/table">
            <a:tbl>
              <a:tblPr firstRow="1" firstCol="1" bandRow="1">
                <a:tableStyleId>{7E9639D4-E3E2-4D34-9284-5A2195B3D0D7}</a:tableStyleId>
              </a:tblPr>
              <a:tblGrid>
                <a:gridCol w="3271076">
                  <a:extLst>
                    <a:ext uri="{9D8B030D-6E8A-4147-A177-3AD203B41FA5}">
                      <a16:colId xmlns:a16="http://schemas.microsoft.com/office/drawing/2014/main" val="3438663718"/>
                    </a:ext>
                  </a:extLst>
                </a:gridCol>
                <a:gridCol w="12086674">
                  <a:extLst>
                    <a:ext uri="{9D8B030D-6E8A-4147-A177-3AD203B41FA5}">
                      <a16:colId xmlns:a16="http://schemas.microsoft.com/office/drawing/2014/main" val="1011126656"/>
                    </a:ext>
                  </a:extLst>
                </a:gridCol>
              </a:tblGrid>
              <a:tr h="1067659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3400" dirty="0">
                        <a:effectLst/>
                      </a:endParaRPr>
                    </a:p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400" dirty="0">
                          <a:effectLst/>
                        </a:rPr>
                        <a:t>Explanation Type</a:t>
                      </a:r>
                      <a:endParaRPr lang="en-US" sz="3400" dirty="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0008" marR="60008" marT="0" marB="0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A9AB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3400" dirty="0">
                        <a:effectLst/>
                      </a:endParaRPr>
                    </a:p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400" dirty="0">
                          <a:effectLst/>
                        </a:rPr>
                        <a:t>Definition</a:t>
                      </a:r>
                      <a:endParaRPr lang="en-US" sz="3400" dirty="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0008" marR="60008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A9AB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32824230"/>
                  </a:ext>
                </a:extLst>
              </a:tr>
              <a:tr h="1848525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400" dirty="0">
                          <a:effectLst/>
                        </a:rPr>
                        <a:t>Case-based</a:t>
                      </a:r>
                      <a:endParaRPr lang="en-US" sz="3400" dirty="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0008" marR="60008" marT="0" marB="0"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marR="0" lvl="0" indent="0" algn="just" defTabSz="32506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400" b="1" dirty="0">
                          <a:effectLst/>
                        </a:rPr>
                        <a:t>What other situations with complex patients have had this recommendation applied?</a:t>
                      </a:r>
                      <a:endParaRPr lang="en-US" sz="3400" dirty="0">
                        <a:effectLst/>
                      </a:endParaRPr>
                    </a:p>
                  </a:txBody>
                  <a:tcPr marL="60008" marR="60008" marT="0" marB="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79093699"/>
                  </a:ext>
                </a:extLst>
              </a:tr>
              <a:tr h="1796143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400" dirty="0">
                          <a:effectLst/>
                        </a:rPr>
                        <a:t>Contextual</a:t>
                      </a:r>
                      <a:endParaRPr lang="en-US" sz="3400" dirty="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0008" marR="60008" marT="0" marB="0"/>
                </a:tc>
                <a:tc>
                  <a:txBody>
                    <a:bodyPr/>
                    <a:lstStyle/>
                    <a:p>
                      <a:pPr marL="0" marR="0" lvl="0" indent="0" algn="just" defTabSz="32506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400" b="1" dirty="0">
                          <a:effectLst/>
                        </a:rPr>
                        <a:t>What broader information about the current situation prompted you to suggest this recommendation now?</a:t>
                      </a:r>
                    </a:p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3400" dirty="0">
                        <a:effectLst/>
                      </a:endParaRPr>
                    </a:p>
                  </a:txBody>
                  <a:tcPr marL="60008" marR="60008" marT="0" marB="0"/>
                </a:tc>
                <a:extLst>
                  <a:ext uri="{0D108BD9-81ED-4DB2-BD59-A6C34878D82A}">
                    <a16:rowId xmlns:a16="http://schemas.microsoft.com/office/drawing/2014/main" val="1585277653"/>
                  </a:ext>
                </a:extLst>
              </a:tr>
              <a:tr h="1632857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400" dirty="0">
                          <a:effectLst/>
                        </a:rPr>
                        <a:t>Contrastive</a:t>
                      </a:r>
                      <a:endParaRPr lang="en-US" sz="3400" dirty="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0008" marR="60008" marT="0" marB="0"/>
                </a:tc>
                <a:tc>
                  <a:txBody>
                    <a:bodyPr/>
                    <a:lstStyle/>
                    <a:p>
                      <a:pPr marL="0" marR="0" lvl="0" indent="0" algn="just" defTabSz="32506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400" b="1" dirty="0">
                          <a:effectLst/>
                        </a:rPr>
                        <a:t>Why administer this new drug over the one I would typically prescribe? </a:t>
                      </a:r>
                    </a:p>
                    <a:p>
                      <a:pPr marL="0" marR="0" lvl="0" indent="0" algn="just" defTabSz="32506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3400" dirty="0">
                        <a:effectLst/>
                      </a:endParaRPr>
                    </a:p>
                  </a:txBody>
                  <a:tcPr marL="60008" marR="60008" marT="0" marB="0"/>
                </a:tc>
                <a:extLst>
                  <a:ext uri="{0D108BD9-81ED-4DB2-BD59-A6C34878D82A}">
                    <a16:rowId xmlns:a16="http://schemas.microsoft.com/office/drawing/2014/main" val="39447586"/>
                  </a:ext>
                </a:extLst>
              </a:tr>
              <a:tr h="1665515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400" dirty="0">
                          <a:effectLst/>
                        </a:rPr>
                        <a:t>Counterfactual</a:t>
                      </a:r>
                      <a:endParaRPr lang="en-US" sz="3400" dirty="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0008" marR="60008" marT="0" marB="0"/>
                </a:tc>
                <a:tc>
                  <a:txBody>
                    <a:bodyPr/>
                    <a:lstStyle/>
                    <a:p>
                      <a:pPr marL="0" marR="0" lvl="0" indent="0" algn="just" defTabSz="32506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400" b="1" dirty="0">
                          <a:effectLst/>
                        </a:rPr>
                        <a:t>What if the patient had a high risk for cardiovascular disease?  Would you still recommend the same treatment plan?</a:t>
                      </a:r>
                    </a:p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3400" dirty="0">
                        <a:effectLst/>
                      </a:endParaRPr>
                    </a:p>
                  </a:txBody>
                  <a:tcPr marL="60008" marR="60008" marT="0" marB="0"/>
                </a:tc>
                <a:extLst>
                  <a:ext uri="{0D108BD9-81ED-4DB2-BD59-A6C34878D82A}">
                    <a16:rowId xmlns:a16="http://schemas.microsoft.com/office/drawing/2014/main" val="645328911"/>
                  </a:ext>
                </a:extLst>
              </a:tr>
              <a:tr h="1926771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400" dirty="0">
                          <a:effectLst/>
                        </a:rPr>
                        <a:t>Everyday</a:t>
                      </a:r>
                      <a:endParaRPr lang="en-US" sz="3400" dirty="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0008" marR="60008" marT="0" marB="0"/>
                </a:tc>
                <a:tc>
                  <a:txBody>
                    <a:bodyPr/>
                    <a:lstStyle/>
                    <a:p>
                      <a:pPr marL="0" marR="0" lvl="0" indent="0" algn="just" defTabSz="32506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400" b="1" dirty="0">
                          <a:effectLst/>
                        </a:rPr>
                        <a:t>What are the signs I should be careful to check for in this case?</a:t>
                      </a:r>
                    </a:p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400" dirty="0">
                          <a:effectLst/>
                        </a:rPr>
                        <a:t>More specific form we identified in user study: </a:t>
                      </a:r>
                      <a:r>
                        <a:rPr lang="en-US" sz="3400" i="1" dirty="0">
                          <a:effectLst/>
                        </a:rPr>
                        <a:t>clinical pearls </a:t>
                      </a:r>
                    </a:p>
                  </a:txBody>
                  <a:tcPr marL="60008" marR="60008" marT="0" marB="0"/>
                </a:tc>
                <a:extLst>
                  <a:ext uri="{0D108BD9-81ED-4DB2-BD59-A6C34878D82A}">
                    <a16:rowId xmlns:a16="http://schemas.microsoft.com/office/drawing/2014/main" val="861679936"/>
                  </a:ext>
                </a:extLst>
              </a:tr>
              <a:tr h="2612571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400" dirty="0">
                          <a:effectLst/>
                        </a:rPr>
                        <a:t>Scientific</a:t>
                      </a:r>
                      <a:endParaRPr lang="en-US" sz="3400" dirty="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0008" marR="60008" marT="0" marB="0"/>
                </a:tc>
                <a:tc>
                  <a:txBody>
                    <a:bodyPr/>
                    <a:lstStyle/>
                    <a:p>
                      <a:pPr marL="0" marR="0" lvl="0" indent="0" algn="just" defTabSz="32506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400" b="1" dirty="0">
                          <a:effectLst/>
                        </a:rPr>
                        <a:t>What is the biological basis, particularly the evidence, for this recommendation?</a:t>
                      </a:r>
                    </a:p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400" dirty="0">
                          <a:effectLst/>
                        </a:rPr>
                        <a:t>Further subclasses we identified in user study: </a:t>
                      </a:r>
                      <a:r>
                        <a:rPr lang="en-US" sz="3400" i="1" dirty="0">
                          <a:effectLst/>
                        </a:rPr>
                        <a:t>evidence-based</a:t>
                      </a:r>
                      <a:r>
                        <a:rPr lang="en-US" sz="3400" dirty="0">
                          <a:effectLst/>
                        </a:rPr>
                        <a:t> and </a:t>
                      </a:r>
                      <a:r>
                        <a:rPr lang="en-US" sz="3400" i="1" dirty="0">
                          <a:effectLst/>
                        </a:rPr>
                        <a:t>mechanistic</a:t>
                      </a:r>
                    </a:p>
                  </a:txBody>
                  <a:tcPr marL="60008" marR="60008" marT="0" marB="0"/>
                </a:tc>
                <a:extLst>
                  <a:ext uri="{0D108BD9-81ED-4DB2-BD59-A6C34878D82A}">
                    <a16:rowId xmlns:a16="http://schemas.microsoft.com/office/drawing/2014/main" val="2741077185"/>
                  </a:ext>
                </a:extLst>
              </a:tr>
              <a:tr h="1314184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400" dirty="0">
                          <a:effectLst/>
                        </a:rPr>
                        <a:t>Simulation-based</a:t>
                      </a:r>
                      <a:endParaRPr lang="en-US" sz="3400" dirty="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0008" marR="60008" marT="0" marB="0"/>
                </a:tc>
                <a:tc>
                  <a:txBody>
                    <a:bodyPr/>
                    <a:lstStyle/>
                    <a:p>
                      <a:pPr marL="0" marR="0" lvl="0" indent="0" algn="just" defTabSz="32506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400" b="1" dirty="0">
                          <a:effectLst/>
                        </a:rPr>
                        <a:t>What would happen if we prescribe this drug to the patient?</a:t>
                      </a:r>
                    </a:p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3400" dirty="0">
                        <a:effectLst/>
                      </a:endParaRPr>
                    </a:p>
                  </a:txBody>
                  <a:tcPr marL="60008" marR="60008" marT="0" marB="0"/>
                </a:tc>
                <a:extLst>
                  <a:ext uri="{0D108BD9-81ED-4DB2-BD59-A6C34878D82A}">
                    <a16:rowId xmlns:a16="http://schemas.microsoft.com/office/drawing/2014/main" val="320823544"/>
                  </a:ext>
                </a:extLst>
              </a:tr>
              <a:tr h="1690274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400" dirty="0">
                          <a:effectLst/>
                        </a:rPr>
                        <a:t>Statistical</a:t>
                      </a:r>
                      <a:endParaRPr lang="en-US" sz="3400" dirty="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0008" marR="60008" marT="0" marB="0"/>
                </a:tc>
                <a:tc>
                  <a:txBody>
                    <a:bodyPr/>
                    <a:lstStyle/>
                    <a:p>
                      <a:pPr marL="0" marR="0" lvl="0" indent="0" algn="just" defTabSz="32506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400" b="1" dirty="0">
                          <a:effectLst/>
                        </a:rPr>
                        <a:t>What percentage of similar patients who received this treatment recovered?</a:t>
                      </a:r>
                    </a:p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3400" dirty="0">
                        <a:effectLst/>
                      </a:endParaRPr>
                    </a:p>
                  </a:txBody>
                  <a:tcPr marL="60008" marR="60008" marT="0" marB="0"/>
                </a:tc>
                <a:extLst>
                  <a:ext uri="{0D108BD9-81ED-4DB2-BD59-A6C34878D82A}">
                    <a16:rowId xmlns:a16="http://schemas.microsoft.com/office/drawing/2014/main" val="2613859111"/>
                  </a:ext>
                </a:extLst>
              </a:tr>
              <a:tr h="1860083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400" dirty="0">
                          <a:effectLst/>
                        </a:rPr>
                        <a:t>Trace-based</a:t>
                      </a:r>
                      <a:endParaRPr lang="en-US" sz="3400" dirty="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0008" marR="60008" marT="0" marB="0"/>
                </a:tc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400" b="1" dirty="0">
                          <a:effectLst/>
                        </a:rPr>
                        <a:t>What steps were taken (rules were fired) by the system to generate this recommendation? </a:t>
                      </a:r>
                      <a:endParaRPr lang="en-US" sz="3400" dirty="0">
                        <a:effectLst/>
                      </a:endParaRPr>
                    </a:p>
                  </a:txBody>
                  <a:tcPr marL="60008" marR="60008" marT="0" marB="0"/>
                </a:tc>
                <a:extLst>
                  <a:ext uri="{0D108BD9-81ED-4DB2-BD59-A6C34878D82A}">
                    <a16:rowId xmlns:a16="http://schemas.microsoft.com/office/drawing/2014/main" val="31545370"/>
                  </a:ext>
                </a:extLst>
              </a:tr>
            </a:tbl>
          </a:graphicData>
        </a:graphic>
      </p:graphicFrame>
      <p:sp>
        <p:nvSpPr>
          <p:cNvPr id="44" name="TextBox 43">
            <a:extLst>
              <a:ext uri="{FF2B5EF4-FFF2-40B4-BE49-F238E27FC236}">
                <a16:creationId xmlns:a16="http://schemas.microsoft.com/office/drawing/2014/main" id="{FE9A92DF-25BE-0D4D-8805-6A70EEE892CE}"/>
              </a:ext>
            </a:extLst>
          </p:cNvPr>
          <p:cNvSpPr txBox="1"/>
          <p:nvPr/>
        </p:nvSpPr>
        <p:spPr>
          <a:xfrm>
            <a:off x="35116564" y="234430"/>
            <a:ext cx="15705788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rgbClr val="7030A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Table 1</a:t>
            </a:r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: Catalog of literature-derived </a:t>
            </a:r>
            <a:r>
              <a:rPr lang="en-US" sz="3200" b="1" dirty="0">
                <a:solidFill>
                  <a:srgbClr val="7030A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Explanation Types</a:t>
            </a:r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, where we present a clinically-oriented question that can be addressed by an explanation type</a:t>
            </a:r>
          </a:p>
        </p:txBody>
      </p:sp>
      <p:pic>
        <p:nvPicPr>
          <p:cNvPr id="3" name="Picture 2" descr="A picture containing map, text&#10;&#10;Description automatically generated">
            <a:extLst>
              <a:ext uri="{FF2B5EF4-FFF2-40B4-BE49-F238E27FC236}">
                <a16:creationId xmlns:a16="http://schemas.microsoft.com/office/drawing/2014/main" id="{360FAEC2-F4CB-5B4E-93A7-871FACAEEA37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15926381" y="7609695"/>
            <a:ext cx="18104679" cy="11954835"/>
          </a:xfrm>
          <a:prstGeom prst="rect">
            <a:avLst/>
          </a:prstGeom>
        </p:spPr>
      </p:pic>
      <p:pic>
        <p:nvPicPr>
          <p:cNvPr id="15" name="Picture 14" descr="A close up of a logo&#10;&#10;Description automatically generated">
            <a:extLst>
              <a:ext uri="{FF2B5EF4-FFF2-40B4-BE49-F238E27FC236}">
                <a16:creationId xmlns:a16="http://schemas.microsoft.com/office/drawing/2014/main" id="{95F2E6F3-3A2B-E14B-9C46-37E3CD8E5D27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36260348" y="19275009"/>
            <a:ext cx="2022052" cy="2022052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04B34C1D-4A49-0849-A90A-65B461499B5F}"/>
              </a:ext>
            </a:extLst>
          </p:cNvPr>
          <p:cNvSpPr/>
          <p:nvPr/>
        </p:nvSpPr>
        <p:spPr>
          <a:xfrm>
            <a:off x="35411495" y="22265662"/>
            <a:ext cx="15022757" cy="3298339"/>
          </a:xfrm>
          <a:prstGeom prst="rect">
            <a:avLst/>
          </a:prstGeom>
          <a:solidFill>
            <a:srgbClr val="CA9ABE">
              <a:alpha val="29020"/>
            </a:srgbClr>
          </a:solidFill>
          <a:ln>
            <a:solidFill>
              <a:srgbClr val="CA9ABE"/>
            </a:solidFill>
          </a:ln>
        </p:spPr>
        <p:txBody>
          <a:bodyPr wrap="square">
            <a:spAutoFit/>
          </a:bodyPr>
          <a:lstStyle/>
          <a:p>
            <a:pPr marL="412750" lvl="3" indent="-390525" algn="just">
              <a:spcBef>
                <a:spcPts val="1031"/>
              </a:spcBef>
            </a:pPr>
            <a:r>
              <a:rPr lang="en-US" sz="4000" dirty="0">
                <a:latin typeface="Arial" panose="020B0604020202020204" pitchFamily="34" charset="0"/>
                <a:ea typeface="Arial Black" pitchFamily="-108" charset="0"/>
                <a:cs typeface="Arial" panose="020B0604020202020204" pitchFamily="34" charset="0"/>
                <a:sym typeface="Arial Black" pitchFamily="-108" charset="0"/>
              </a:rPr>
              <a:t>Our ontology-enabled approach can help:</a:t>
            </a:r>
          </a:p>
          <a:p>
            <a:pPr marL="992188" lvl="1" indent="-577850" algn="just">
              <a:spcBef>
                <a:spcPts val="1031"/>
              </a:spcBef>
              <a:buFont typeface="Arial" panose="020B0604020202020204" pitchFamily="34" charset="0"/>
              <a:buChar char="•"/>
            </a:pPr>
            <a:r>
              <a:rPr lang="en-US" sz="4000" dirty="0">
                <a:latin typeface="Arial" panose="020B0604020202020204" pitchFamily="34" charset="0"/>
                <a:ea typeface="Arial Black" pitchFamily="-108" charset="0"/>
                <a:cs typeface="Arial" panose="020B0604020202020204" pitchFamily="34" charset="0"/>
                <a:sym typeface="Arial Black" pitchFamily="-108" charset="0"/>
              </a:rPr>
              <a:t>AI system designers to </a:t>
            </a:r>
            <a:r>
              <a:rPr lang="en-US" sz="4000" b="1" dirty="0">
                <a:solidFill>
                  <a:srgbClr val="7030A0"/>
                </a:solidFill>
                <a:latin typeface="Arial" panose="020B0604020202020204" pitchFamily="34" charset="0"/>
                <a:ea typeface="Arial Black" pitchFamily="-108" charset="0"/>
                <a:cs typeface="Arial" panose="020B0604020202020204" pitchFamily="34" charset="0"/>
                <a:sym typeface="Arial Black" pitchFamily="-108" charset="0"/>
              </a:rPr>
              <a:t>design hybrid AI models that support different forms of reasoning that can generate different explanation types </a:t>
            </a:r>
            <a:r>
              <a:rPr lang="en-US" sz="4000" dirty="0">
                <a:latin typeface="Arial" panose="020B0604020202020204" pitchFamily="34" charset="0"/>
                <a:ea typeface="Arial Black" pitchFamily="-108" charset="0"/>
                <a:cs typeface="Arial" panose="020B0604020202020204" pitchFamily="34" charset="0"/>
                <a:sym typeface="Arial Black" pitchFamily="-108" charset="0"/>
              </a:rPr>
              <a:t>which address user’s needs gathered from user studies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AD5030B-A8DF-9344-A545-26DF0D9E0929}"/>
              </a:ext>
            </a:extLst>
          </p:cNvPr>
          <p:cNvSpPr txBox="1"/>
          <p:nvPr/>
        </p:nvSpPr>
        <p:spPr>
          <a:xfrm>
            <a:off x="35411495" y="21526998"/>
            <a:ext cx="3049361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200" b="1" dirty="0">
                <a:latin typeface="Arial" panose="020B0604020202020204" pitchFamily="34" charset="0"/>
                <a:cs typeface="Arial" panose="020B0604020202020204" pitchFamily="34" charset="0"/>
              </a:rPr>
              <a:t>Take-away:</a:t>
            </a:r>
          </a:p>
        </p:txBody>
      </p:sp>
    </p:spTree>
    <p:extLst>
      <p:ext uri="{BB962C8B-B14F-4D97-AF65-F5344CB8AC3E}">
        <p14:creationId xmlns:p14="http://schemas.microsoft.com/office/powerpoint/2010/main" val="210834747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369</TotalTime>
  <Words>1009</Words>
  <Application>Microsoft Macintosh PowerPoint</Application>
  <PresentationFormat>Custom</PresentationFormat>
  <Paragraphs>65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Arial</vt:lpstr>
      <vt:lpstr>Calibri</vt:lpstr>
      <vt:lpstr>Calibri Light</vt:lpstr>
      <vt:lpstr>Georgia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Chari, Shruthi</dc:creator>
  <cp:lastModifiedBy>Chari, Shruthi</cp:lastModifiedBy>
  <cp:revision>103</cp:revision>
  <dcterms:created xsi:type="dcterms:W3CDTF">2020-06-08T19:14:25Z</dcterms:created>
  <dcterms:modified xsi:type="dcterms:W3CDTF">2020-06-29T22:18:49Z</dcterms:modified>
</cp:coreProperties>
</file>

<file path=docProps/thumbnail.jpeg>
</file>